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4" r:id="rId9"/>
    <p:sldId id="262" r:id="rId10"/>
    <p:sldId id="263"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61D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56" autoAdjust="0"/>
    <p:restoredTop sz="94434" autoAdjust="0"/>
  </p:normalViewPr>
  <p:slideViewPr>
    <p:cSldViewPr snapToGrid="0">
      <p:cViewPr>
        <p:scale>
          <a:sx n="58" d="100"/>
          <a:sy n="58" d="100"/>
        </p:scale>
        <p:origin x="-1140" y="-4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3C1EA-53CF-4D8C-A9B1-7F6B79E77730}" type="doc">
      <dgm:prSet loTypeId="urn:microsoft.com/office/officeart/2005/8/layout/list1" loCatId="list" qsTypeId="urn:microsoft.com/office/officeart/2005/8/quickstyle/simple1" qsCatId="simple" csTypeId="urn:microsoft.com/office/officeart/2005/8/colors/accent6_5" csCatId="accent6" phldr="1"/>
      <dgm:spPr/>
      <dgm:t>
        <a:bodyPr/>
        <a:lstStyle/>
        <a:p>
          <a:endParaRPr lang="es-MX"/>
        </a:p>
      </dgm:t>
    </dgm:pt>
    <dgm:pt modelId="{19700919-DBB2-4363-A063-D2DA617E3C6A}">
      <dgm:prSet phldrT="[Texto]" custT="1">
        <dgm:style>
          <a:lnRef idx="2">
            <a:schemeClr val="accent5"/>
          </a:lnRef>
          <a:fillRef idx="1">
            <a:schemeClr val="lt1"/>
          </a:fillRef>
          <a:effectRef idx="0">
            <a:schemeClr val="accent5"/>
          </a:effectRef>
          <a:fontRef idx="minor">
            <a:schemeClr val="dk1"/>
          </a:fontRef>
        </dgm:style>
      </dgm:prSet>
      <dgm:spPr>
        <a:ln>
          <a:solidFill>
            <a:srgbClr val="FF33CC"/>
          </a:solidFill>
        </a:ln>
      </dgm:spPr>
      <dgm:t>
        <a:bodyPr/>
        <a:lstStyle/>
        <a:p>
          <a:pPr algn="ctr"/>
          <a:r>
            <a:rPr lang="es-MX" sz="1800" b="0" i="0" dirty="0" smtClean="0">
              <a:latin typeface="+mj-lt"/>
            </a:rPr>
            <a:t>El nombre de </a:t>
          </a:r>
          <a:r>
            <a:rPr lang="es-MX" sz="1800" b="0" i="0" dirty="0" err="1" smtClean="0">
              <a:latin typeface="+mj-lt"/>
            </a:rPr>
            <a:t>Temascalcingo</a:t>
          </a:r>
          <a:r>
            <a:rPr lang="es-MX" sz="1800" b="0" i="0" dirty="0" smtClean="0">
              <a:latin typeface="+mj-lt"/>
            </a:rPr>
            <a:t> es de origen náhuatl y significa “Lugar del pequeño temazcal”</a:t>
          </a:r>
          <a:endParaRPr lang="es-MX" sz="1800" b="0" dirty="0">
            <a:latin typeface="+mj-lt"/>
          </a:endParaRPr>
        </a:p>
      </dgm:t>
    </dgm:pt>
    <dgm:pt modelId="{B837D937-A5FF-4CD6-BC04-F5B398F1ACE5}" type="parTrans" cxnId="{85D1E758-0B94-4000-B85A-B3D8AC716CD6}">
      <dgm:prSet/>
      <dgm:spPr/>
      <dgm:t>
        <a:bodyPr/>
        <a:lstStyle/>
        <a:p>
          <a:endParaRPr lang="es-MX">
            <a:latin typeface="+mj-lt"/>
          </a:endParaRPr>
        </a:p>
      </dgm:t>
    </dgm:pt>
    <dgm:pt modelId="{71AEE23D-90D3-4C10-98C1-17410622F9AD}" type="sibTrans" cxnId="{85D1E758-0B94-4000-B85A-B3D8AC716CD6}">
      <dgm:prSet/>
      <dgm:spPr/>
      <dgm:t>
        <a:bodyPr/>
        <a:lstStyle/>
        <a:p>
          <a:endParaRPr lang="es-MX">
            <a:latin typeface="+mj-lt"/>
          </a:endParaRPr>
        </a:p>
      </dgm:t>
    </dgm:pt>
    <dgm:pt modelId="{FBD466BD-2B4E-49C6-B484-8E63B3CAD6E0}">
      <dgm:prSet phldrT="[Texto]" custT="1">
        <dgm:style>
          <a:lnRef idx="2">
            <a:schemeClr val="accent5"/>
          </a:lnRef>
          <a:fillRef idx="1">
            <a:schemeClr val="lt1"/>
          </a:fillRef>
          <a:effectRef idx="0">
            <a:schemeClr val="accent5"/>
          </a:effectRef>
          <a:fontRef idx="minor">
            <a:schemeClr val="dk1"/>
          </a:fontRef>
        </dgm:style>
      </dgm:prSet>
      <dgm:spPr>
        <a:ln>
          <a:solidFill>
            <a:srgbClr val="FF33CC"/>
          </a:solidFill>
        </a:ln>
      </dgm:spPr>
      <dgm:t>
        <a:bodyPr/>
        <a:lstStyle/>
        <a:p>
          <a:pPr algn="ctr"/>
          <a:r>
            <a:rPr lang="es-MX" sz="1800" b="0" dirty="0" smtClean="0">
              <a:latin typeface="+mj-lt"/>
            </a:rPr>
            <a:t>Los primeros pobladores ya establecidos de este lugar y que en la actualidad persisten, mazahuas y otomíes.</a:t>
          </a:r>
          <a:endParaRPr lang="es-MX" sz="1800" b="0" dirty="0">
            <a:latin typeface="+mj-lt"/>
          </a:endParaRPr>
        </a:p>
      </dgm:t>
    </dgm:pt>
    <dgm:pt modelId="{D0187B89-6846-421A-B28F-1F096ED4BE78}" type="parTrans" cxnId="{EAFA7A7E-87BA-4DC1-A3B8-981425C25661}">
      <dgm:prSet/>
      <dgm:spPr/>
      <dgm:t>
        <a:bodyPr/>
        <a:lstStyle/>
        <a:p>
          <a:endParaRPr lang="es-MX">
            <a:latin typeface="+mj-lt"/>
          </a:endParaRPr>
        </a:p>
      </dgm:t>
    </dgm:pt>
    <dgm:pt modelId="{C9B49A2A-55B6-4A82-8AF8-55323C8648DC}" type="sibTrans" cxnId="{EAFA7A7E-87BA-4DC1-A3B8-981425C25661}">
      <dgm:prSet/>
      <dgm:spPr/>
      <dgm:t>
        <a:bodyPr/>
        <a:lstStyle/>
        <a:p>
          <a:endParaRPr lang="es-MX">
            <a:latin typeface="+mj-lt"/>
          </a:endParaRPr>
        </a:p>
      </dgm:t>
    </dgm:pt>
    <dgm:pt modelId="{E44ADAA7-E244-41F8-9E75-BCC2D976668B}">
      <dgm:prSet phldrT="[Texto]" custT="1">
        <dgm:style>
          <a:lnRef idx="2">
            <a:schemeClr val="accent6"/>
          </a:lnRef>
          <a:fillRef idx="1">
            <a:schemeClr val="lt1"/>
          </a:fillRef>
          <a:effectRef idx="0">
            <a:schemeClr val="accent6"/>
          </a:effectRef>
          <a:fontRef idx="minor">
            <a:schemeClr val="dk1"/>
          </a:fontRef>
        </dgm:style>
      </dgm:prSet>
      <dgm:spPr>
        <a:ln>
          <a:solidFill>
            <a:srgbClr val="FF33CC"/>
          </a:solidFill>
        </a:ln>
      </dgm:spPr>
      <dgm:t>
        <a:bodyPr/>
        <a:lstStyle/>
        <a:p>
          <a:pPr algn="ctr"/>
          <a:r>
            <a:rPr lang="es-MX" sz="1800" b="0" i="0" dirty="0" smtClean="0">
              <a:latin typeface="+mj-lt"/>
            </a:rPr>
            <a:t>Cuenta con una población de 62,695 habitantes, de los cuales 32,475 son mujeres y 30,220 son hombres. </a:t>
          </a:r>
          <a:endParaRPr lang="es-MX" sz="1800" dirty="0">
            <a:latin typeface="+mj-lt"/>
          </a:endParaRPr>
        </a:p>
      </dgm:t>
    </dgm:pt>
    <dgm:pt modelId="{7280BF0E-1888-4DE7-A336-FF70512AF1DB}" type="parTrans" cxnId="{B89B0A6B-6204-46D7-BD55-83288A5E34C0}">
      <dgm:prSet/>
      <dgm:spPr/>
      <dgm:t>
        <a:bodyPr/>
        <a:lstStyle/>
        <a:p>
          <a:endParaRPr lang="es-MX">
            <a:latin typeface="+mj-lt"/>
          </a:endParaRPr>
        </a:p>
      </dgm:t>
    </dgm:pt>
    <dgm:pt modelId="{A408D8CE-4B3F-4D2F-A7D6-EBDD67CE3529}" type="sibTrans" cxnId="{B89B0A6B-6204-46D7-BD55-83288A5E34C0}">
      <dgm:prSet/>
      <dgm:spPr/>
      <dgm:t>
        <a:bodyPr/>
        <a:lstStyle/>
        <a:p>
          <a:endParaRPr lang="es-MX">
            <a:latin typeface="+mj-lt"/>
          </a:endParaRPr>
        </a:p>
      </dgm:t>
    </dgm:pt>
    <dgm:pt modelId="{40670486-14AD-4D16-8A4E-2748D15A26C0}">
      <dgm:prSet phldrT="[Texto]" custT="1">
        <dgm:style>
          <a:lnRef idx="2">
            <a:schemeClr val="accent6"/>
          </a:lnRef>
          <a:fillRef idx="1">
            <a:schemeClr val="lt1"/>
          </a:fillRef>
          <a:effectRef idx="0">
            <a:schemeClr val="accent6"/>
          </a:effectRef>
          <a:fontRef idx="minor">
            <a:schemeClr val="dk1"/>
          </a:fontRef>
        </dgm:style>
      </dgm:prSet>
      <dgm:spPr>
        <a:ln>
          <a:solidFill>
            <a:srgbClr val="FF33CC"/>
          </a:solidFill>
        </a:ln>
      </dgm:spPr>
      <dgm:t>
        <a:bodyPr/>
        <a:lstStyle/>
        <a:p>
          <a:pPr algn="ctr"/>
          <a:r>
            <a:rPr lang="es-MX" sz="1800" b="0" i="0" dirty="0" smtClean="0">
              <a:latin typeface="+mj-lt"/>
            </a:rPr>
            <a:t>El municipio presenta serias carencias sobre todo en el rubro de drenaje ya que sólo el 35.5% de las viviendas cuentan con éste. Los servicios de agua entubada y energía eléctrica presentan porcentajes mayores 69.99 y 84.87% respectivamente. </a:t>
          </a:r>
          <a:endParaRPr lang="es-MX" sz="1800" dirty="0">
            <a:latin typeface="+mj-lt"/>
          </a:endParaRPr>
        </a:p>
      </dgm:t>
    </dgm:pt>
    <dgm:pt modelId="{348F8FF2-E197-4C29-AEB8-754E29318F8A}" type="parTrans" cxnId="{EAF9A0E3-097F-42E5-BD89-21EC032E6A8B}">
      <dgm:prSet/>
      <dgm:spPr/>
      <dgm:t>
        <a:bodyPr/>
        <a:lstStyle/>
        <a:p>
          <a:endParaRPr lang="es-MX"/>
        </a:p>
      </dgm:t>
    </dgm:pt>
    <dgm:pt modelId="{12150BE5-B4AF-4027-99E2-A0628BF6B79F}" type="sibTrans" cxnId="{EAF9A0E3-097F-42E5-BD89-21EC032E6A8B}">
      <dgm:prSet/>
      <dgm:spPr/>
      <dgm:t>
        <a:bodyPr/>
        <a:lstStyle/>
        <a:p>
          <a:endParaRPr lang="es-MX"/>
        </a:p>
      </dgm:t>
    </dgm:pt>
    <dgm:pt modelId="{1DB8A564-E7DA-43E8-8EE8-0C9BD1768990}" type="pres">
      <dgm:prSet presAssocID="{37D3C1EA-53CF-4D8C-A9B1-7F6B79E77730}" presName="linear" presStyleCnt="0">
        <dgm:presLayoutVars>
          <dgm:dir/>
          <dgm:animLvl val="lvl"/>
          <dgm:resizeHandles val="exact"/>
        </dgm:presLayoutVars>
      </dgm:prSet>
      <dgm:spPr/>
      <dgm:t>
        <a:bodyPr/>
        <a:lstStyle/>
        <a:p>
          <a:endParaRPr lang="es-MX"/>
        </a:p>
      </dgm:t>
    </dgm:pt>
    <dgm:pt modelId="{65CFCA23-0BE4-4E12-B816-94A8E7909023}" type="pres">
      <dgm:prSet presAssocID="{19700919-DBB2-4363-A063-D2DA617E3C6A}" presName="parentLin" presStyleCnt="0"/>
      <dgm:spPr/>
      <dgm:t>
        <a:bodyPr/>
        <a:lstStyle/>
        <a:p>
          <a:endParaRPr lang="es-MX"/>
        </a:p>
      </dgm:t>
    </dgm:pt>
    <dgm:pt modelId="{C9906924-E0D5-4554-BF59-17276D319E23}" type="pres">
      <dgm:prSet presAssocID="{19700919-DBB2-4363-A063-D2DA617E3C6A}" presName="parentLeftMargin" presStyleLbl="node1" presStyleIdx="0" presStyleCnt="4"/>
      <dgm:spPr/>
      <dgm:t>
        <a:bodyPr/>
        <a:lstStyle/>
        <a:p>
          <a:endParaRPr lang="es-MX"/>
        </a:p>
      </dgm:t>
    </dgm:pt>
    <dgm:pt modelId="{1A995595-09F9-4177-AB38-EC93DCF626AD}" type="pres">
      <dgm:prSet presAssocID="{19700919-DBB2-4363-A063-D2DA617E3C6A}" presName="parentText" presStyleLbl="node1" presStyleIdx="0" presStyleCnt="4" custScaleY="286874">
        <dgm:presLayoutVars>
          <dgm:chMax val="0"/>
          <dgm:bulletEnabled val="1"/>
        </dgm:presLayoutVars>
      </dgm:prSet>
      <dgm:spPr/>
      <dgm:t>
        <a:bodyPr/>
        <a:lstStyle/>
        <a:p>
          <a:endParaRPr lang="es-MX"/>
        </a:p>
      </dgm:t>
    </dgm:pt>
    <dgm:pt modelId="{C1D721FC-0B1D-4957-8E74-E8C828C5046B}" type="pres">
      <dgm:prSet presAssocID="{19700919-DBB2-4363-A063-D2DA617E3C6A}" presName="negativeSpace" presStyleCnt="0"/>
      <dgm:spPr/>
      <dgm:t>
        <a:bodyPr/>
        <a:lstStyle/>
        <a:p>
          <a:endParaRPr lang="es-MX"/>
        </a:p>
      </dgm:t>
    </dgm:pt>
    <dgm:pt modelId="{50C01197-192B-4333-B793-3D5252AF33B5}" type="pres">
      <dgm:prSet presAssocID="{19700919-DBB2-4363-A063-D2DA617E3C6A}" presName="childText" presStyleLbl="conFgAcc1" presStyleIdx="0" presStyleCnt="4">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rgbClr val="FF33CC"/>
          </a:solidFill>
        </a:ln>
      </dgm:spPr>
      <dgm:t>
        <a:bodyPr/>
        <a:lstStyle/>
        <a:p>
          <a:endParaRPr lang="es-MX"/>
        </a:p>
      </dgm:t>
    </dgm:pt>
    <dgm:pt modelId="{BD33908F-524F-4078-9495-29F659DB46A5}" type="pres">
      <dgm:prSet presAssocID="{71AEE23D-90D3-4C10-98C1-17410622F9AD}" presName="spaceBetweenRectangles" presStyleCnt="0"/>
      <dgm:spPr/>
      <dgm:t>
        <a:bodyPr/>
        <a:lstStyle/>
        <a:p>
          <a:endParaRPr lang="es-MX"/>
        </a:p>
      </dgm:t>
    </dgm:pt>
    <dgm:pt modelId="{FF6E0FF6-7CC9-4D5A-B69D-B2B8153F428D}" type="pres">
      <dgm:prSet presAssocID="{FBD466BD-2B4E-49C6-B484-8E63B3CAD6E0}" presName="parentLin" presStyleCnt="0"/>
      <dgm:spPr/>
      <dgm:t>
        <a:bodyPr/>
        <a:lstStyle/>
        <a:p>
          <a:endParaRPr lang="es-MX"/>
        </a:p>
      </dgm:t>
    </dgm:pt>
    <dgm:pt modelId="{308D45C4-96BD-488F-8447-74E721BC4785}" type="pres">
      <dgm:prSet presAssocID="{FBD466BD-2B4E-49C6-B484-8E63B3CAD6E0}" presName="parentLeftMargin" presStyleLbl="node1" presStyleIdx="0" presStyleCnt="4"/>
      <dgm:spPr/>
      <dgm:t>
        <a:bodyPr/>
        <a:lstStyle/>
        <a:p>
          <a:endParaRPr lang="es-MX"/>
        </a:p>
      </dgm:t>
    </dgm:pt>
    <dgm:pt modelId="{F58FC9A1-934C-4EE9-8924-F073688241C9}" type="pres">
      <dgm:prSet presAssocID="{FBD466BD-2B4E-49C6-B484-8E63B3CAD6E0}" presName="parentText" presStyleLbl="node1" presStyleIdx="1" presStyleCnt="4" custScaleY="288558" custLinFactNeighborX="-9753" custLinFactNeighborY="-8117">
        <dgm:presLayoutVars>
          <dgm:chMax val="0"/>
          <dgm:bulletEnabled val="1"/>
        </dgm:presLayoutVars>
      </dgm:prSet>
      <dgm:spPr/>
      <dgm:t>
        <a:bodyPr/>
        <a:lstStyle/>
        <a:p>
          <a:endParaRPr lang="es-MX"/>
        </a:p>
      </dgm:t>
    </dgm:pt>
    <dgm:pt modelId="{3526541E-47DF-4037-8621-C0748E8C4B3C}" type="pres">
      <dgm:prSet presAssocID="{FBD466BD-2B4E-49C6-B484-8E63B3CAD6E0}" presName="negativeSpace" presStyleCnt="0"/>
      <dgm:spPr/>
      <dgm:t>
        <a:bodyPr/>
        <a:lstStyle/>
        <a:p>
          <a:endParaRPr lang="es-MX"/>
        </a:p>
      </dgm:t>
    </dgm:pt>
    <dgm:pt modelId="{B47B66A8-F904-4CC8-901F-C3362A8C4057}" type="pres">
      <dgm:prSet presAssocID="{FBD466BD-2B4E-49C6-B484-8E63B3CAD6E0}" presName="childText" presStyleLbl="conFgAcc1" presStyleIdx="1" presStyleCnt="4">
        <dgm:presLayoutVars>
          <dgm:bulletEnabled val="1"/>
        </dgm:presLayoutVars>
      </dgm:prSet>
      <dgm:spPr>
        <a:ln>
          <a:solidFill>
            <a:srgbClr val="FF33CC">
              <a:alpha val="76667"/>
            </a:srgbClr>
          </a:solidFill>
        </a:ln>
      </dgm:spPr>
      <dgm:t>
        <a:bodyPr/>
        <a:lstStyle/>
        <a:p>
          <a:endParaRPr lang="es-MX"/>
        </a:p>
      </dgm:t>
    </dgm:pt>
    <dgm:pt modelId="{68D6F038-FD0F-458C-8BA5-A703DB633B1E}" type="pres">
      <dgm:prSet presAssocID="{C9B49A2A-55B6-4A82-8AF8-55323C8648DC}" presName="spaceBetweenRectangles" presStyleCnt="0"/>
      <dgm:spPr/>
      <dgm:t>
        <a:bodyPr/>
        <a:lstStyle/>
        <a:p>
          <a:endParaRPr lang="es-MX"/>
        </a:p>
      </dgm:t>
    </dgm:pt>
    <dgm:pt modelId="{D8A5E45D-EE7C-415D-B0EC-0D9459353671}" type="pres">
      <dgm:prSet presAssocID="{E44ADAA7-E244-41F8-9E75-BCC2D976668B}" presName="parentLin" presStyleCnt="0"/>
      <dgm:spPr/>
      <dgm:t>
        <a:bodyPr/>
        <a:lstStyle/>
        <a:p>
          <a:endParaRPr lang="es-MX"/>
        </a:p>
      </dgm:t>
    </dgm:pt>
    <dgm:pt modelId="{BF61032E-143B-4FCC-920F-E2A1D50FDBFD}" type="pres">
      <dgm:prSet presAssocID="{E44ADAA7-E244-41F8-9E75-BCC2D976668B}" presName="parentLeftMargin" presStyleLbl="node1" presStyleIdx="1" presStyleCnt="4"/>
      <dgm:spPr/>
      <dgm:t>
        <a:bodyPr/>
        <a:lstStyle/>
        <a:p>
          <a:endParaRPr lang="es-MX"/>
        </a:p>
      </dgm:t>
    </dgm:pt>
    <dgm:pt modelId="{811994B4-3EB9-486B-9855-C612F2EB524D}" type="pres">
      <dgm:prSet presAssocID="{E44ADAA7-E244-41F8-9E75-BCC2D976668B}" presName="parentText" presStyleLbl="node1" presStyleIdx="2" presStyleCnt="4" custScaleY="287026">
        <dgm:presLayoutVars>
          <dgm:chMax val="0"/>
          <dgm:bulletEnabled val="1"/>
        </dgm:presLayoutVars>
      </dgm:prSet>
      <dgm:spPr/>
      <dgm:t>
        <a:bodyPr/>
        <a:lstStyle/>
        <a:p>
          <a:endParaRPr lang="es-MX"/>
        </a:p>
      </dgm:t>
    </dgm:pt>
    <dgm:pt modelId="{9053FC59-56AA-4F0F-B50D-BD74074F262E}" type="pres">
      <dgm:prSet presAssocID="{E44ADAA7-E244-41F8-9E75-BCC2D976668B}" presName="negativeSpace" presStyleCnt="0"/>
      <dgm:spPr/>
      <dgm:t>
        <a:bodyPr/>
        <a:lstStyle/>
        <a:p>
          <a:endParaRPr lang="es-MX"/>
        </a:p>
      </dgm:t>
    </dgm:pt>
    <dgm:pt modelId="{58C9D6E1-0D77-4A8B-8480-1FAA4DBF52A1}" type="pres">
      <dgm:prSet presAssocID="{E44ADAA7-E244-41F8-9E75-BCC2D976668B}" presName="childText" presStyleLbl="conFgAcc1" presStyleIdx="2" presStyleCnt="4">
        <dgm:presLayoutVars>
          <dgm:bulletEnabled val="1"/>
        </dgm:presLayoutVars>
      </dgm:prSet>
      <dgm:spPr>
        <a:ln>
          <a:solidFill>
            <a:srgbClr val="FF33CC">
              <a:alpha val="63333"/>
            </a:srgbClr>
          </a:solidFill>
        </a:ln>
      </dgm:spPr>
      <dgm:t>
        <a:bodyPr/>
        <a:lstStyle/>
        <a:p>
          <a:endParaRPr lang="es-MX"/>
        </a:p>
      </dgm:t>
    </dgm:pt>
    <dgm:pt modelId="{C1131B91-8560-404A-993B-DF44438408AB}" type="pres">
      <dgm:prSet presAssocID="{A408D8CE-4B3F-4D2F-A7D6-EBDD67CE3529}" presName="spaceBetweenRectangles" presStyleCnt="0"/>
      <dgm:spPr/>
    </dgm:pt>
    <dgm:pt modelId="{4384F74E-8536-4F57-8DEB-04A795CE14EE}" type="pres">
      <dgm:prSet presAssocID="{40670486-14AD-4D16-8A4E-2748D15A26C0}" presName="parentLin" presStyleCnt="0"/>
      <dgm:spPr/>
    </dgm:pt>
    <dgm:pt modelId="{E2A0E439-A40C-4570-B4F9-B19113E2C269}" type="pres">
      <dgm:prSet presAssocID="{40670486-14AD-4D16-8A4E-2748D15A26C0}" presName="parentLeftMargin" presStyleLbl="node1" presStyleIdx="2" presStyleCnt="4"/>
      <dgm:spPr/>
      <dgm:t>
        <a:bodyPr/>
        <a:lstStyle/>
        <a:p>
          <a:endParaRPr lang="es-MX"/>
        </a:p>
      </dgm:t>
    </dgm:pt>
    <dgm:pt modelId="{CBF541C6-A03A-40B4-94B7-47A17D6DEC5A}" type="pres">
      <dgm:prSet presAssocID="{40670486-14AD-4D16-8A4E-2748D15A26C0}" presName="parentText" presStyleLbl="node1" presStyleIdx="3" presStyleCnt="4" custScaleY="193299">
        <dgm:presLayoutVars>
          <dgm:chMax val="0"/>
          <dgm:bulletEnabled val="1"/>
        </dgm:presLayoutVars>
      </dgm:prSet>
      <dgm:spPr/>
      <dgm:t>
        <a:bodyPr/>
        <a:lstStyle/>
        <a:p>
          <a:endParaRPr lang="es-MX"/>
        </a:p>
      </dgm:t>
    </dgm:pt>
    <dgm:pt modelId="{4DE1D9B3-228F-4882-BE9C-64A9D5124B57}" type="pres">
      <dgm:prSet presAssocID="{40670486-14AD-4D16-8A4E-2748D15A26C0}" presName="negativeSpace" presStyleCnt="0"/>
      <dgm:spPr/>
    </dgm:pt>
    <dgm:pt modelId="{DAF2BFAE-9E21-4E0D-BB45-43613130F812}" type="pres">
      <dgm:prSet presAssocID="{40670486-14AD-4D16-8A4E-2748D15A26C0}" presName="childText" presStyleLbl="conFgAcc1" presStyleIdx="3" presStyleCnt="4">
        <dgm:presLayoutVars>
          <dgm:bulletEnabled val="1"/>
        </dgm:presLayoutVars>
      </dgm:prSet>
      <dgm:spPr>
        <a:ln>
          <a:solidFill>
            <a:srgbClr val="FF33CC">
              <a:alpha val="50000"/>
            </a:srgbClr>
          </a:solidFill>
        </a:ln>
      </dgm:spPr>
      <dgm:t>
        <a:bodyPr/>
        <a:lstStyle/>
        <a:p>
          <a:endParaRPr lang="es-MX"/>
        </a:p>
      </dgm:t>
    </dgm:pt>
  </dgm:ptLst>
  <dgm:cxnLst>
    <dgm:cxn modelId="{F95E7E9D-A68E-4DD8-AE9C-404A71961269}" type="presOf" srcId="{E44ADAA7-E244-41F8-9E75-BCC2D976668B}" destId="{811994B4-3EB9-486B-9855-C612F2EB524D}" srcOrd="1" destOrd="0" presId="urn:microsoft.com/office/officeart/2005/8/layout/list1"/>
    <dgm:cxn modelId="{D70E3DAB-86FF-4AC1-8615-EDD56C94832D}" type="presOf" srcId="{40670486-14AD-4D16-8A4E-2748D15A26C0}" destId="{CBF541C6-A03A-40B4-94B7-47A17D6DEC5A}" srcOrd="1" destOrd="0" presId="urn:microsoft.com/office/officeart/2005/8/layout/list1"/>
    <dgm:cxn modelId="{7ABAB75A-7BC3-48FA-B685-F601C674D480}" type="presOf" srcId="{FBD466BD-2B4E-49C6-B484-8E63B3CAD6E0}" destId="{308D45C4-96BD-488F-8447-74E721BC4785}" srcOrd="0" destOrd="0" presId="urn:microsoft.com/office/officeart/2005/8/layout/list1"/>
    <dgm:cxn modelId="{85D1E758-0B94-4000-B85A-B3D8AC716CD6}" srcId="{37D3C1EA-53CF-4D8C-A9B1-7F6B79E77730}" destId="{19700919-DBB2-4363-A063-D2DA617E3C6A}" srcOrd="0" destOrd="0" parTransId="{B837D937-A5FF-4CD6-BC04-F5B398F1ACE5}" sibTransId="{71AEE23D-90D3-4C10-98C1-17410622F9AD}"/>
    <dgm:cxn modelId="{EAF9A0E3-097F-42E5-BD89-21EC032E6A8B}" srcId="{37D3C1EA-53CF-4D8C-A9B1-7F6B79E77730}" destId="{40670486-14AD-4D16-8A4E-2748D15A26C0}" srcOrd="3" destOrd="0" parTransId="{348F8FF2-E197-4C29-AEB8-754E29318F8A}" sibTransId="{12150BE5-B4AF-4027-99E2-A0628BF6B79F}"/>
    <dgm:cxn modelId="{32B1A8F6-73FF-45FC-92D4-7DA36CECE0A3}" type="presOf" srcId="{40670486-14AD-4D16-8A4E-2748D15A26C0}" destId="{E2A0E439-A40C-4570-B4F9-B19113E2C269}" srcOrd="0" destOrd="0" presId="urn:microsoft.com/office/officeart/2005/8/layout/list1"/>
    <dgm:cxn modelId="{4F1C3B1E-0E67-40F3-B82B-F44AFEC0FAFD}" type="presOf" srcId="{37D3C1EA-53CF-4D8C-A9B1-7F6B79E77730}" destId="{1DB8A564-E7DA-43E8-8EE8-0C9BD1768990}" srcOrd="0" destOrd="0" presId="urn:microsoft.com/office/officeart/2005/8/layout/list1"/>
    <dgm:cxn modelId="{81E1B8B3-7688-445D-8132-F6B4D4BF1D6D}" type="presOf" srcId="{19700919-DBB2-4363-A063-D2DA617E3C6A}" destId="{1A995595-09F9-4177-AB38-EC93DCF626AD}" srcOrd="1" destOrd="0" presId="urn:microsoft.com/office/officeart/2005/8/layout/list1"/>
    <dgm:cxn modelId="{FD9CC201-8685-46B9-8AF4-49EF76ECAE93}" type="presOf" srcId="{E44ADAA7-E244-41F8-9E75-BCC2D976668B}" destId="{BF61032E-143B-4FCC-920F-E2A1D50FDBFD}" srcOrd="0" destOrd="0" presId="urn:microsoft.com/office/officeart/2005/8/layout/list1"/>
    <dgm:cxn modelId="{E1DE6CFE-7247-41BB-BE84-EBA1BE928EB3}" type="presOf" srcId="{FBD466BD-2B4E-49C6-B484-8E63B3CAD6E0}" destId="{F58FC9A1-934C-4EE9-8924-F073688241C9}" srcOrd="1" destOrd="0" presId="urn:microsoft.com/office/officeart/2005/8/layout/list1"/>
    <dgm:cxn modelId="{74BF580C-691A-4F26-A3D8-0984025BF3A1}" type="presOf" srcId="{19700919-DBB2-4363-A063-D2DA617E3C6A}" destId="{C9906924-E0D5-4554-BF59-17276D319E23}" srcOrd="0" destOrd="0" presId="urn:microsoft.com/office/officeart/2005/8/layout/list1"/>
    <dgm:cxn modelId="{B89B0A6B-6204-46D7-BD55-83288A5E34C0}" srcId="{37D3C1EA-53CF-4D8C-A9B1-7F6B79E77730}" destId="{E44ADAA7-E244-41F8-9E75-BCC2D976668B}" srcOrd="2" destOrd="0" parTransId="{7280BF0E-1888-4DE7-A336-FF70512AF1DB}" sibTransId="{A408D8CE-4B3F-4D2F-A7D6-EBDD67CE3529}"/>
    <dgm:cxn modelId="{EAFA7A7E-87BA-4DC1-A3B8-981425C25661}" srcId="{37D3C1EA-53CF-4D8C-A9B1-7F6B79E77730}" destId="{FBD466BD-2B4E-49C6-B484-8E63B3CAD6E0}" srcOrd="1" destOrd="0" parTransId="{D0187B89-6846-421A-B28F-1F096ED4BE78}" sibTransId="{C9B49A2A-55B6-4A82-8AF8-55323C8648DC}"/>
    <dgm:cxn modelId="{C4072ECD-2332-4ED6-89A3-52494BB55240}" type="presParOf" srcId="{1DB8A564-E7DA-43E8-8EE8-0C9BD1768990}" destId="{65CFCA23-0BE4-4E12-B816-94A8E7909023}" srcOrd="0" destOrd="0" presId="urn:microsoft.com/office/officeart/2005/8/layout/list1"/>
    <dgm:cxn modelId="{84BE0641-AD67-45CD-8692-C19DD8939882}" type="presParOf" srcId="{65CFCA23-0BE4-4E12-B816-94A8E7909023}" destId="{C9906924-E0D5-4554-BF59-17276D319E23}" srcOrd="0" destOrd="0" presId="urn:microsoft.com/office/officeart/2005/8/layout/list1"/>
    <dgm:cxn modelId="{503629E6-F4C2-4168-9F57-A16533DA2223}" type="presParOf" srcId="{65CFCA23-0BE4-4E12-B816-94A8E7909023}" destId="{1A995595-09F9-4177-AB38-EC93DCF626AD}" srcOrd="1" destOrd="0" presId="urn:microsoft.com/office/officeart/2005/8/layout/list1"/>
    <dgm:cxn modelId="{9FADD3D0-1AA6-436C-97B7-57EB5B2A9D41}" type="presParOf" srcId="{1DB8A564-E7DA-43E8-8EE8-0C9BD1768990}" destId="{C1D721FC-0B1D-4957-8E74-E8C828C5046B}" srcOrd="1" destOrd="0" presId="urn:microsoft.com/office/officeart/2005/8/layout/list1"/>
    <dgm:cxn modelId="{E6C4BE2B-88D7-428A-B772-EF3F484B1D56}" type="presParOf" srcId="{1DB8A564-E7DA-43E8-8EE8-0C9BD1768990}" destId="{50C01197-192B-4333-B793-3D5252AF33B5}" srcOrd="2" destOrd="0" presId="urn:microsoft.com/office/officeart/2005/8/layout/list1"/>
    <dgm:cxn modelId="{F87C5D60-6527-4F71-B639-DE6883EAD5A3}" type="presParOf" srcId="{1DB8A564-E7DA-43E8-8EE8-0C9BD1768990}" destId="{BD33908F-524F-4078-9495-29F659DB46A5}" srcOrd="3" destOrd="0" presId="urn:microsoft.com/office/officeart/2005/8/layout/list1"/>
    <dgm:cxn modelId="{AFA7C58E-0806-40F3-B900-9ABC7D2FD0AF}" type="presParOf" srcId="{1DB8A564-E7DA-43E8-8EE8-0C9BD1768990}" destId="{FF6E0FF6-7CC9-4D5A-B69D-B2B8153F428D}" srcOrd="4" destOrd="0" presId="urn:microsoft.com/office/officeart/2005/8/layout/list1"/>
    <dgm:cxn modelId="{E55DE09B-A315-4462-BF06-809680C16281}" type="presParOf" srcId="{FF6E0FF6-7CC9-4D5A-B69D-B2B8153F428D}" destId="{308D45C4-96BD-488F-8447-74E721BC4785}" srcOrd="0" destOrd="0" presId="urn:microsoft.com/office/officeart/2005/8/layout/list1"/>
    <dgm:cxn modelId="{3DDF4B7C-8A92-4EB4-9488-4E26EE6E200C}" type="presParOf" srcId="{FF6E0FF6-7CC9-4D5A-B69D-B2B8153F428D}" destId="{F58FC9A1-934C-4EE9-8924-F073688241C9}" srcOrd="1" destOrd="0" presId="urn:microsoft.com/office/officeart/2005/8/layout/list1"/>
    <dgm:cxn modelId="{B0E892BE-B879-467C-8D3B-3D0931F8FF87}" type="presParOf" srcId="{1DB8A564-E7DA-43E8-8EE8-0C9BD1768990}" destId="{3526541E-47DF-4037-8621-C0748E8C4B3C}" srcOrd="5" destOrd="0" presId="urn:microsoft.com/office/officeart/2005/8/layout/list1"/>
    <dgm:cxn modelId="{4D886222-A598-4F9A-9424-5F7DAC39A381}" type="presParOf" srcId="{1DB8A564-E7DA-43E8-8EE8-0C9BD1768990}" destId="{B47B66A8-F904-4CC8-901F-C3362A8C4057}" srcOrd="6" destOrd="0" presId="urn:microsoft.com/office/officeart/2005/8/layout/list1"/>
    <dgm:cxn modelId="{AE297ACE-4EE3-48E0-A737-4C051C50BE63}" type="presParOf" srcId="{1DB8A564-E7DA-43E8-8EE8-0C9BD1768990}" destId="{68D6F038-FD0F-458C-8BA5-A703DB633B1E}" srcOrd="7" destOrd="0" presId="urn:microsoft.com/office/officeart/2005/8/layout/list1"/>
    <dgm:cxn modelId="{2C888560-39ED-4DBE-AB20-835065D3B4F8}" type="presParOf" srcId="{1DB8A564-E7DA-43E8-8EE8-0C9BD1768990}" destId="{D8A5E45D-EE7C-415D-B0EC-0D9459353671}" srcOrd="8" destOrd="0" presId="urn:microsoft.com/office/officeart/2005/8/layout/list1"/>
    <dgm:cxn modelId="{3E5EC6C4-C86A-4A71-B760-831F181F0470}" type="presParOf" srcId="{D8A5E45D-EE7C-415D-B0EC-0D9459353671}" destId="{BF61032E-143B-4FCC-920F-E2A1D50FDBFD}" srcOrd="0" destOrd="0" presId="urn:microsoft.com/office/officeart/2005/8/layout/list1"/>
    <dgm:cxn modelId="{6DAD95D9-59F9-4FC1-B187-0F1F5BDD966A}" type="presParOf" srcId="{D8A5E45D-EE7C-415D-B0EC-0D9459353671}" destId="{811994B4-3EB9-486B-9855-C612F2EB524D}" srcOrd="1" destOrd="0" presId="urn:microsoft.com/office/officeart/2005/8/layout/list1"/>
    <dgm:cxn modelId="{AE4BCDFC-82A0-4226-A9D7-DBC2FAA3CBEB}" type="presParOf" srcId="{1DB8A564-E7DA-43E8-8EE8-0C9BD1768990}" destId="{9053FC59-56AA-4F0F-B50D-BD74074F262E}" srcOrd="9" destOrd="0" presId="urn:microsoft.com/office/officeart/2005/8/layout/list1"/>
    <dgm:cxn modelId="{66B27910-A3AA-4E63-AF57-6F74ABDED89F}" type="presParOf" srcId="{1DB8A564-E7DA-43E8-8EE8-0C9BD1768990}" destId="{58C9D6E1-0D77-4A8B-8480-1FAA4DBF52A1}" srcOrd="10" destOrd="0" presId="urn:microsoft.com/office/officeart/2005/8/layout/list1"/>
    <dgm:cxn modelId="{FF1D126A-126E-444D-9F28-1BE89EA29F81}" type="presParOf" srcId="{1DB8A564-E7DA-43E8-8EE8-0C9BD1768990}" destId="{C1131B91-8560-404A-993B-DF44438408AB}" srcOrd="11" destOrd="0" presId="urn:microsoft.com/office/officeart/2005/8/layout/list1"/>
    <dgm:cxn modelId="{A9D1B6CB-6A43-4196-A65B-57CB674E60E5}" type="presParOf" srcId="{1DB8A564-E7DA-43E8-8EE8-0C9BD1768990}" destId="{4384F74E-8536-4F57-8DEB-04A795CE14EE}" srcOrd="12" destOrd="0" presId="urn:microsoft.com/office/officeart/2005/8/layout/list1"/>
    <dgm:cxn modelId="{62FBE3E3-DCE5-42A0-8281-773967CB3EB3}" type="presParOf" srcId="{4384F74E-8536-4F57-8DEB-04A795CE14EE}" destId="{E2A0E439-A40C-4570-B4F9-B19113E2C269}" srcOrd="0" destOrd="0" presId="urn:microsoft.com/office/officeart/2005/8/layout/list1"/>
    <dgm:cxn modelId="{D99E88AD-30F7-4575-B3AE-02D8C6D6D48A}" type="presParOf" srcId="{4384F74E-8536-4F57-8DEB-04A795CE14EE}" destId="{CBF541C6-A03A-40B4-94B7-47A17D6DEC5A}" srcOrd="1" destOrd="0" presId="urn:microsoft.com/office/officeart/2005/8/layout/list1"/>
    <dgm:cxn modelId="{F92DFF83-9344-469F-8284-30FB3AB62B9F}" type="presParOf" srcId="{1DB8A564-E7DA-43E8-8EE8-0C9BD1768990}" destId="{4DE1D9B3-228F-4882-BE9C-64A9D5124B57}" srcOrd="13" destOrd="0" presId="urn:microsoft.com/office/officeart/2005/8/layout/list1"/>
    <dgm:cxn modelId="{33E7C417-C044-4399-B800-528BA2C91067}" type="presParOf" srcId="{1DB8A564-E7DA-43E8-8EE8-0C9BD1768990}" destId="{DAF2BFAE-9E21-4E0D-BB45-43613130F812}" srcOrd="14"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a:ext uri="{C62137D5-CB1D-491B-B009-E17868A290BF}">
      <dgm14:recolorImg xmlns=""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BBFDB52-9F90-4FE9-A393-CA9F019EE6CE}"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MX"/>
        </a:p>
      </dgm:t>
    </dgm:pt>
    <dgm:pt modelId="{BD16CF04-DE0A-4B29-8677-C231CB952217}">
      <dgm:prSet phldrT="[Texto]" custT="1"/>
      <dgm:spPr>
        <a:ln>
          <a:solidFill>
            <a:srgbClr val="FF33CC"/>
          </a:solidFill>
        </a:ln>
      </dgm:spPr>
      <dgm:t>
        <a:bodyPr/>
        <a:lstStyle/>
        <a:p>
          <a:pPr algn="ctr"/>
          <a:r>
            <a:rPr lang="es-MX" sz="2400" b="0" dirty="0" smtClean="0">
              <a:solidFill>
                <a:srgbClr val="FF33CC"/>
              </a:solidFill>
            </a:rPr>
            <a:t>El maíz es el alimento principal, con él se hacen tortillas de maíz enriquecidas con cal, maíz tostado, elotes, pinole, tamales, atoles, entre ellos el “PASCUA"   y una bebida muy propia del pueblo mazahua.</a:t>
          </a:r>
          <a:endParaRPr lang="es-MX" sz="2400" b="0" dirty="0">
            <a:solidFill>
              <a:srgbClr val="FF33CC"/>
            </a:solidFill>
          </a:endParaRPr>
        </a:p>
      </dgm:t>
    </dgm:pt>
    <dgm:pt modelId="{65BE559F-470E-480D-93CF-6186DF6FCA75}" type="parTrans" cxnId="{E151856E-B50C-43D5-AF88-479A2AD44CFA}">
      <dgm:prSet/>
      <dgm:spPr/>
      <dgm:t>
        <a:bodyPr/>
        <a:lstStyle/>
        <a:p>
          <a:endParaRPr lang="es-MX"/>
        </a:p>
      </dgm:t>
    </dgm:pt>
    <dgm:pt modelId="{53CC7DF2-B2C7-4B70-8807-FF977494FCCD}" type="sibTrans" cxnId="{E151856E-B50C-43D5-AF88-479A2AD44CFA}">
      <dgm:prSet/>
      <dgm:spPr>
        <a:ln>
          <a:solidFill>
            <a:srgbClr val="FF33CC">
              <a:alpha val="90000"/>
            </a:srgbClr>
          </a:solidFill>
        </a:ln>
      </dgm:spPr>
      <dgm:t>
        <a:bodyPr/>
        <a:lstStyle/>
        <a:p>
          <a:endParaRPr lang="es-MX"/>
        </a:p>
      </dgm:t>
    </dgm:pt>
    <dgm:pt modelId="{D2490235-2891-403B-9AC2-5914C9D97655}">
      <dgm:prSet phldrT="[Texto]" custT="1"/>
      <dgm:spPr>
        <a:ln>
          <a:solidFill>
            <a:srgbClr val="FF33CC"/>
          </a:solidFill>
        </a:ln>
      </dgm:spPr>
      <dgm:t>
        <a:bodyPr/>
        <a:lstStyle/>
        <a:p>
          <a:pPr algn="r"/>
          <a:r>
            <a:rPr lang="es-MX" sz="2400" b="0" i="0" dirty="0" smtClean="0">
              <a:solidFill>
                <a:srgbClr val="FF33CC"/>
              </a:solidFill>
            </a:rPr>
            <a:t>El pulque, hecho con aguamiel del maguey; el charape y la sambumbia, hecha con cebada fermentada y el pulque de tuna.</a:t>
          </a:r>
          <a:endParaRPr lang="es-MX" sz="2400" b="0" dirty="0">
            <a:solidFill>
              <a:srgbClr val="FF33CC"/>
            </a:solidFill>
          </a:endParaRPr>
        </a:p>
      </dgm:t>
    </dgm:pt>
    <dgm:pt modelId="{159CD8E2-E69D-4173-900E-0713FF6033AE}" type="parTrans" cxnId="{B8932BD7-7481-4521-920D-D6CC84E743CC}">
      <dgm:prSet/>
      <dgm:spPr/>
      <dgm:t>
        <a:bodyPr/>
        <a:lstStyle/>
        <a:p>
          <a:endParaRPr lang="es-MX"/>
        </a:p>
      </dgm:t>
    </dgm:pt>
    <dgm:pt modelId="{C280D760-2A7E-4D87-8994-4936DBFFDACD}" type="sibTrans" cxnId="{B8932BD7-7481-4521-920D-D6CC84E743CC}">
      <dgm:prSet/>
      <dgm:spPr>
        <a:ln>
          <a:solidFill>
            <a:srgbClr val="FF33CC">
              <a:alpha val="90000"/>
            </a:srgbClr>
          </a:solidFill>
        </a:ln>
      </dgm:spPr>
      <dgm:t>
        <a:bodyPr/>
        <a:lstStyle/>
        <a:p>
          <a:endParaRPr lang="es-MX"/>
        </a:p>
      </dgm:t>
    </dgm:pt>
    <dgm:pt modelId="{41BAC3AF-4B15-4562-ACAA-3FE799A322E9}">
      <dgm:prSet phldrT="[Texto]" custT="1"/>
      <dgm:spPr>
        <a:ln>
          <a:solidFill>
            <a:srgbClr val="FF33CC"/>
          </a:solidFill>
        </a:ln>
      </dgm:spPr>
      <dgm:t>
        <a:bodyPr/>
        <a:lstStyle/>
        <a:p>
          <a:pPr algn="r"/>
          <a:r>
            <a:rPr lang="es-MX" sz="2400" b="0" i="0" dirty="0" smtClean="0">
              <a:solidFill>
                <a:srgbClr val="FF33CC"/>
              </a:solidFill>
            </a:rPr>
            <a:t>Los platillos típicos está el pollo en chirrión, cocinado con chile cascabel en caldo y carne de pollo; charales con nopales en salsa verde, el mole, salsa de chiles secos y carne de guajolote.</a:t>
          </a:r>
          <a:endParaRPr lang="es-MX" sz="2400" b="0" dirty="0">
            <a:solidFill>
              <a:srgbClr val="FF33CC"/>
            </a:solidFill>
          </a:endParaRPr>
        </a:p>
      </dgm:t>
    </dgm:pt>
    <dgm:pt modelId="{A858F5AB-4DC1-41A5-9CEA-1EA5A30FBAE4}" type="parTrans" cxnId="{108474BC-239A-461C-B434-8C5433F213E6}">
      <dgm:prSet/>
      <dgm:spPr/>
      <dgm:t>
        <a:bodyPr/>
        <a:lstStyle/>
        <a:p>
          <a:endParaRPr lang="es-MX"/>
        </a:p>
      </dgm:t>
    </dgm:pt>
    <dgm:pt modelId="{9418C0EE-892F-4B8A-92D6-70053D251BE3}" type="sibTrans" cxnId="{108474BC-239A-461C-B434-8C5433F213E6}">
      <dgm:prSet/>
      <dgm:spPr/>
      <dgm:t>
        <a:bodyPr/>
        <a:lstStyle/>
        <a:p>
          <a:endParaRPr lang="es-MX"/>
        </a:p>
      </dgm:t>
    </dgm:pt>
    <dgm:pt modelId="{B1C31837-13D8-4108-98C0-55797F20380F}" type="pres">
      <dgm:prSet presAssocID="{FBBFDB52-9F90-4FE9-A393-CA9F019EE6CE}" presName="outerComposite" presStyleCnt="0">
        <dgm:presLayoutVars>
          <dgm:chMax val="5"/>
          <dgm:dir/>
          <dgm:resizeHandles val="exact"/>
        </dgm:presLayoutVars>
      </dgm:prSet>
      <dgm:spPr/>
      <dgm:t>
        <a:bodyPr/>
        <a:lstStyle/>
        <a:p>
          <a:endParaRPr lang="es-MX"/>
        </a:p>
      </dgm:t>
    </dgm:pt>
    <dgm:pt modelId="{36AE1159-0F37-4C29-880A-FA427218BEE2}" type="pres">
      <dgm:prSet presAssocID="{FBBFDB52-9F90-4FE9-A393-CA9F019EE6CE}" presName="dummyMaxCanvas" presStyleCnt="0">
        <dgm:presLayoutVars/>
      </dgm:prSet>
      <dgm:spPr/>
    </dgm:pt>
    <dgm:pt modelId="{05E25040-C387-4391-9D22-1760BF6B0FDF}" type="pres">
      <dgm:prSet presAssocID="{FBBFDB52-9F90-4FE9-A393-CA9F019EE6CE}" presName="ThreeNodes_1" presStyleLbl="node1" presStyleIdx="0" presStyleCnt="3" custScaleX="117647" custScaleY="86682">
        <dgm:presLayoutVars>
          <dgm:bulletEnabled val="1"/>
        </dgm:presLayoutVars>
      </dgm:prSet>
      <dgm:spPr/>
      <dgm:t>
        <a:bodyPr/>
        <a:lstStyle/>
        <a:p>
          <a:endParaRPr lang="es-MX"/>
        </a:p>
      </dgm:t>
    </dgm:pt>
    <dgm:pt modelId="{76DD3E65-9E30-4BBA-AF50-FBE6C564A1AB}" type="pres">
      <dgm:prSet presAssocID="{FBBFDB52-9F90-4FE9-A393-CA9F019EE6CE}" presName="ThreeNodes_2" presStyleLbl="node1" presStyleIdx="1" presStyleCnt="3">
        <dgm:presLayoutVars>
          <dgm:bulletEnabled val="1"/>
        </dgm:presLayoutVars>
      </dgm:prSet>
      <dgm:spPr/>
      <dgm:t>
        <a:bodyPr/>
        <a:lstStyle/>
        <a:p>
          <a:endParaRPr lang="es-MX"/>
        </a:p>
      </dgm:t>
    </dgm:pt>
    <dgm:pt modelId="{0BDE38DA-DA4D-481B-81A2-EE6A52C2686C}" type="pres">
      <dgm:prSet presAssocID="{FBBFDB52-9F90-4FE9-A393-CA9F019EE6CE}" presName="ThreeNodes_3" presStyleLbl="node1" presStyleIdx="2" presStyleCnt="3" custLinFactNeighborY="-3113">
        <dgm:presLayoutVars>
          <dgm:bulletEnabled val="1"/>
        </dgm:presLayoutVars>
      </dgm:prSet>
      <dgm:spPr/>
      <dgm:t>
        <a:bodyPr/>
        <a:lstStyle/>
        <a:p>
          <a:endParaRPr lang="es-MX"/>
        </a:p>
      </dgm:t>
    </dgm:pt>
    <dgm:pt modelId="{C01E91BD-CA3A-48BF-B86D-41CF27E15903}" type="pres">
      <dgm:prSet presAssocID="{FBBFDB52-9F90-4FE9-A393-CA9F019EE6CE}" presName="ThreeConn_1-2" presStyleLbl="fgAccFollowNode1" presStyleIdx="0" presStyleCnt="2">
        <dgm:presLayoutVars>
          <dgm:bulletEnabled val="1"/>
        </dgm:presLayoutVars>
      </dgm:prSet>
      <dgm:spPr/>
      <dgm:t>
        <a:bodyPr/>
        <a:lstStyle/>
        <a:p>
          <a:endParaRPr lang="es-MX"/>
        </a:p>
      </dgm:t>
    </dgm:pt>
    <dgm:pt modelId="{02362E60-1590-4B9D-ADFE-17B83FFD1BF0}" type="pres">
      <dgm:prSet presAssocID="{FBBFDB52-9F90-4FE9-A393-CA9F019EE6CE}" presName="ThreeConn_2-3" presStyleLbl="fgAccFollowNode1" presStyleIdx="1" presStyleCnt="2" custLinFactNeighborX="4346">
        <dgm:presLayoutVars>
          <dgm:bulletEnabled val="1"/>
        </dgm:presLayoutVars>
      </dgm:prSet>
      <dgm:spPr/>
      <dgm:t>
        <a:bodyPr/>
        <a:lstStyle/>
        <a:p>
          <a:endParaRPr lang="es-MX"/>
        </a:p>
      </dgm:t>
    </dgm:pt>
    <dgm:pt modelId="{CA609EA0-3310-42B6-B889-6B5A2AF19F6A}" type="pres">
      <dgm:prSet presAssocID="{FBBFDB52-9F90-4FE9-A393-CA9F019EE6CE}" presName="ThreeNodes_1_text" presStyleLbl="node1" presStyleIdx="2" presStyleCnt="3">
        <dgm:presLayoutVars>
          <dgm:bulletEnabled val="1"/>
        </dgm:presLayoutVars>
      </dgm:prSet>
      <dgm:spPr/>
      <dgm:t>
        <a:bodyPr/>
        <a:lstStyle/>
        <a:p>
          <a:endParaRPr lang="es-MX"/>
        </a:p>
      </dgm:t>
    </dgm:pt>
    <dgm:pt modelId="{A26CCBA1-65BA-4A6E-955A-6D828E12F9D2}" type="pres">
      <dgm:prSet presAssocID="{FBBFDB52-9F90-4FE9-A393-CA9F019EE6CE}" presName="ThreeNodes_2_text" presStyleLbl="node1" presStyleIdx="2" presStyleCnt="3">
        <dgm:presLayoutVars>
          <dgm:bulletEnabled val="1"/>
        </dgm:presLayoutVars>
      </dgm:prSet>
      <dgm:spPr/>
      <dgm:t>
        <a:bodyPr/>
        <a:lstStyle/>
        <a:p>
          <a:endParaRPr lang="es-MX"/>
        </a:p>
      </dgm:t>
    </dgm:pt>
    <dgm:pt modelId="{F0A5F7D7-01A0-40F7-9FC4-B0E94A3B4314}" type="pres">
      <dgm:prSet presAssocID="{FBBFDB52-9F90-4FE9-A393-CA9F019EE6CE}" presName="ThreeNodes_3_text" presStyleLbl="node1" presStyleIdx="2" presStyleCnt="3">
        <dgm:presLayoutVars>
          <dgm:bulletEnabled val="1"/>
        </dgm:presLayoutVars>
      </dgm:prSet>
      <dgm:spPr/>
      <dgm:t>
        <a:bodyPr/>
        <a:lstStyle/>
        <a:p>
          <a:endParaRPr lang="es-MX"/>
        </a:p>
      </dgm:t>
    </dgm:pt>
  </dgm:ptLst>
  <dgm:cxnLst>
    <dgm:cxn modelId="{E005B077-C7F5-4557-BFB0-6B293E83727E}" type="presOf" srcId="{41BAC3AF-4B15-4562-ACAA-3FE799A322E9}" destId="{0BDE38DA-DA4D-481B-81A2-EE6A52C2686C}" srcOrd="0" destOrd="0" presId="urn:microsoft.com/office/officeart/2005/8/layout/vProcess5"/>
    <dgm:cxn modelId="{636CE301-1D2B-4E92-8999-E1C7F24472AA}" type="presOf" srcId="{C280D760-2A7E-4D87-8994-4936DBFFDACD}" destId="{02362E60-1590-4B9D-ADFE-17B83FFD1BF0}" srcOrd="0" destOrd="0" presId="urn:microsoft.com/office/officeart/2005/8/layout/vProcess5"/>
    <dgm:cxn modelId="{087181FB-9D11-4ED0-89BC-5D3CB4AAFD5C}" type="presOf" srcId="{BD16CF04-DE0A-4B29-8677-C231CB952217}" destId="{CA609EA0-3310-42B6-B889-6B5A2AF19F6A}" srcOrd="1" destOrd="0" presId="urn:microsoft.com/office/officeart/2005/8/layout/vProcess5"/>
    <dgm:cxn modelId="{55144FC5-8A2F-4DFF-BDEE-57543A2B4722}" type="presOf" srcId="{D2490235-2891-403B-9AC2-5914C9D97655}" destId="{76DD3E65-9E30-4BBA-AF50-FBE6C564A1AB}" srcOrd="0" destOrd="0" presId="urn:microsoft.com/office/officeart/2005/8/layout/vProcess5"/>
    <dgm:cxn modelId="{B8932BD7-7481-4521-920D-D6CC84E743CC}" srcId="{FBBFDB52-9F90-4FE9-A393-CA9F019EE6CE}" destId="{D2490235-2891-403B-9AC2-5914C9D97655}" srcOrd="1" destOrd="0" parTransId="{159CD8E2-E69D-4173-900E-0713FF6033AE}" sibTransId="{C280D760-2A7E-4D87-8994-4936DBFFDACD}"/>
    <dgm:cxn modelId="{5BB8ED9B-8EA5-4B7A-8764-474B259464C6}" type="presOf" srcId="{FBBFDB52-9F90-4FE9-A393-CA9F019EE6CE}" destId="{B1C31837-13D8-4108-98C0-55797F20380F}" srcOrd="0" destOrd="0" presId="urn:microsoft.com/office/officeart/2005/8/layout/vProcess5"/>
    <dgm:cxn modelId="{CE077300-842E-4DC0-99BC-1AD2DF72B71F}" type="presOf" srcId="{41BAC3AF-4B15-4562-ACAA-3FE799A322E9}" destId="{F0A5F7D7-01A0-40F7-9FC4-B0E94A3B4314}" srcOrd="1" destOrd="0" presId="urn:microsoft.com/office/officeart/2005/8/layout/vProcess5"/>
    <dgm:cxn modelId="{868CBBE9-9637-45F2-82A8-A7D0BB301A67}" type="presOf" srcId="{D2490235-2891-403B-9AC2-5914C9D97655}" destId="{A26CCBA1-65BA-4A6E-955A-6D828E12F9D2}" srcOrd="1" destOrd="0" presId="urn:microsoft.com/office/officeart/2005/8/layout/vProcess5"/>
    <dgm:cxn modelId="{108474BC-239A-461C-B434-8C5433F213E6}" srcId="{FBBFDB52-9F90-4FE9-A393-CA9F019EE6CE}" destId="{41BAC3AF-4B15-4562-ACAA-3FE799A322E9}" srcOrd="2" destOrd="0" parTransId="{A858F5AB-4DC1-41A5-9CEA-1EA5A30FBAE4}" sibTransId="{9418C0EE-892F-4B8A-92D6-70053D251BE3}"/>
    <dgm:cxn modelId="{D415722E-C42E-4A16-B019-B9B34380FE44}" type="presOf" srcId="{53CC7DF2-B2C7-4B70-8807-FF977494FCCD}" destId="{C01E91BD-CA3A-48BF-B86D-41CF27E15903}" srcOrd="0" destOrd="0" presId="urn:microsoft.com/office/officeart/2005/8/layout/vProcess5"/>
    <dgm:cxn modelId="{7E0E3EDA-2AF1-4A5F-935E-0F2CF9BFDE4C}" type="presOf" srcId="{BD16CF04-DE0A-4B29-8677-C231CB952217}" destId="{05E25040-C387-4391-9D22-1760BF6B0FDF}" srcOrd="0" destOrd="0" presId="urn:microsoft.com/office/officeart/2005/8/layout/vProcess5"/>
    <dgm:cxn modelId="{E151856E-B50C-43D5-AF88-479A2AD44CFA}" srcId="{FBBFDB52-9F90-4FE9-A393-CA9F019EE6CE}" destId="{BD16CF04-DE0A-4B29-8677-C231CB952217}" srcOrd="0" destOrd="0" parTransId="{65BE559F-470E-480D-93CF-6186DF6FCA75}" sibTransId="{53CC7DF2-B2C7-4B70-8807-FF977494FCCD}"/>
    <dgm:cxn modelId="{53E040B1-0AA2-468F-B17E-5F3420AA1D9C}" type="presParOf" srcId="{B1C31837-13D8-4108-98C0-55797F20380F}" destId="{36AE1159-0F37-4C29-880A-FA427218BEE2}" srcOrd="0" destOrd="0" presId="urn:microsoft.com/office/officeart/2005/8/layout/vProcess5"/>
    <dgm:cxn modelId="{A7C08769-B712-49BD-BD88-150D9F30F921}" type="presParOf" srcId="{B1C31837-13D8-4108-98C0-55797F20380F}" destId="{05E25040-C387-4391-9D22-1760BF6B0FDF}" srcOrd="1" destOrd="0" presId="urn:microsoft.com/office/officeart/2005/8/layout/vProcess5"/>
    <dgm:cxn modelId="{84F96319-013C-43E0-A388-6BC963D2187B}" type="presParOf" srcId="{B1C31837-13D8-4108-98C0-55797F20380F}" destId="{76DD3E65-9E30-4BBA-AF50-FBE6C564A1AB}" srcOrd="2" destOrd="0" presId="urn:microsoft.com/office/officeart/2005/8/layout/vProcess5"/>
    <dgm:cxn modelId="{C9475647-FA5A-4CBF-BF04-D8A7B935CF52}" type="presParOf" srcId="{B1C31837-13D8-4108-98C0-55797F20380F}" destId="{0BDE38DA-DA4D-481B-81A2-EE6A52C2686C}" srcOrd="3" destOrd="0" presId="urn:microsoft.com/office/officeart/2005/8/layout/vProcess5"/>
    <dgm:cxn modelId="{8E5F835F-69F3-43A6-B8B8-C11D10E23FFF}" type="presParOf" srcId="{B1C31837-13D8-4108-98C0-55797F20380F}" destId="{C01E91BD-CA3A-48BF-B86D-41CF27E15903}" srcOrd="4" destOrd="0" presId="urn:microsoft.com/office/officeart/2005/8/layout/vProcess5"/>
    <dgm:cxn modelId="{F6B4F2CD-AE7D-4610-AB0E-D3F396BF0982}" type="presParOf" srcId="{B1C31837-13D8-4108-98C0-55797F20380F}" destId="{02362E60-1590-4B9D-ADFE-17B83FFD1BF0}" srcOrd="5" destOrd="0" presId="urn:microsoft.com/office/officeart/2005/8/layout/vProcess5"/>
    <dgm:cxn modelId="{37FE6E8C-8C43-487B-9F7E-3920F6A8B061}" type="presParOf" srcId="{B1C31837-13D8-4108-98C0-55797F20380F}" destId="{CA609EA0-3310-42B6-B889-6B5A2AF19F6A}" srcOrd="6" destOrd="0" presId="urn:microsoft.com/office/officeart/2005/8/layout/vProcess5"/>
    <dgm:cxn modelId="{8CA24391-41BF-4191-B030-54FFD6659677}" type="presParOf" srcId="{B1C31837-13D8-4108-98C0-55797F20380F}" destId="{A26CCBA1-65BA-4A6E-955A-6D828E12F9D2}" srcOrd="7" destOrd="0" presId="urn:microsoft.com/office/officeart/2005/8/layout/vProcess5"/>
    <dgm:cxn modelId="{B0C46D95-1572-4BFC-ACF4-96748FC5C66D}" type="presParOf" srcId="{B1C31837-13D8-4108-98C0-55797F20380F}" destId="{F0A5F7D7-01A0-40F7-9FC4-B0E94A3B4314}" srcOrd="8"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01197-192B-4333-B793-3D5252AF33B5}">
      <dsp:nvSpPr>
        <dsp:cNvPr id="0" name=""/>
        <dsp:cNvSpPr/>
      </dsp:nvSpPr>
      <dsp:spPr>
        <a:xfrm>
          <a:off x="0" y="1935261"/>
          <a:ext cx="10058401" cy="327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995595-09F9-4177-AB38-EC93DCF626AD}">
      <dsp:nvSpPr>
        <dsp:cNvPr id="0" name=""/>
        <dsp:cNvSpPr/>
      </dsp:nvSpPr>
      <dsp:spPr>
        <a:xfrm>
          <a:off x="502428" y="204166"/>
          <a:ext cx="7034004" cy="192297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1244600">
            <a:lnSpc>
              <a:spcPct val="90000"/>
            </a:lnSpc>
            <a:spcBef>
              <a:spcPct val="0"/>
            </a:spcBef>
            <a:spcAft>
              <a:spcPct val="35000"/>
            </a:spcAft>
          </a:pPr>
          <a:r>
            <a:rPr lang="es-MX" sz="2800" b="0" i="0" kern="1200" dirty="0" smtClean="0">
              <a:solidFill>
                <a:srgbClr val="FF33CC"/>
              </a:solidFill>
            </a:rPr>
            <a:t>El nombre de </a:t>
          </a:r>
          <a:r>
            <a:rPr lang="es-MX" sz="2800" b="0" i="0" kern="1200" dirty="0" err="1" smtClean="0">
              <a:solidFill>
                <a:srgbClr val="FF33CC"/>
              </a:solidFill>
            </a:rPr>
            <a:t>Temascalcingo</a:t>
          </a:r>
          <a:r>
            <a:rPr lang="es-MX" sz="2800" b="0" i="0" kern="1200" dirty="0" smtClean="0">
              <a:solidFill>
                <a:srgbClr val="FF33CC"/>
              </a:solidFill>
            </a:rPr>
            <a:t> es de origen náhuatl y significa “Lugar del pequeño temazcal”</a:t>
          </a:r>
          <a:endParaRPr lang="es-MX" sz="2800" b="0" kern="1200" dirty="0">
            <a:solidFill>
              <a:srgbClr val="FF33CC"/>
            </a:solidFill>
          </a:endParaRPr>
        </a:p>
      </dsp:txBody>
      <dsp:txXfrm>
        <a:off x="596300" y="298038"/>
        <a:ext cx="6846260" cy="1735231"/>
      </dsp:txXfrm>
    </dsp:sp>
    <dsp:sp modelId="{B47B66A8-F904-4CC8-901F-C3362A8C4057}">
      <dsp:nvSpPr>
        <dsp:cNvPr id="0" name=""/>
        <dsp:cNvSpPr/>
      </dsp:nvSpPr>
      <dsp:spPr>
        <a:xfrm>
          <a:off x="0" y="3987113"/>
          <a:ext cx="10058401" cy="327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FC9A1-934C-4EE9-8924-F073688241C9}">
      <dsp:nvSpPr>
        <dsp:cNvPr id="0" name=""/>
        <dsp:cNvSpPr/>
      </dsp:nvSpPr>
      <dsp:spPr>
        <a:xfrm>
          <a:off x="453427" y="2301911"/>
          <a:ext cx="7034004" cy="184593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1244600">
            <a:lnSpc>
              <a:spcPct val="90000"/>
            </a:lnSpc>
            <a:spcBef>
              <a:spcPct val="0"/>
            </a:spcBef>
            <a:spcAft>
              <a:spcPct val="35000"/>
            </a:spcAft>
          </a:pPr>
          <a:r>
            <a:rPr lang="es-MX" sz="2800" b="0" kern="1200" dirty="0" smtClean="0">
              <a:solidFill>
                <a:srgbClr val="FF33CC"/>
              </a:solidFill>
            </a:rPr>
            <a:t>Los primeros pobladores ya establecidos de este lugar, y que en la actualidad persisten, mazahuas y otomíes</a:t>
          </a:r>
          <a:endParaRPr lang="es-MX" sz="2800" b="0" kern="1200" dirty="0">
            <a:solidFill>
              <a:srgbClr val="FF33CC"/>
            </a:solidFill>
          </a:endParaRPr>
        </a:p>
      </dsp:txBody>
      <dsp:txXfrm>
        <a:off x="543538" y="2392022"/>
        <a:ext cx="6853782" cy="1665709"/>
      </dsp:txXfrm>
    </dsp:sp>
    <dsp:sp modelId="{58C9D6E1-0D77-4A8B-8480-1FAA4DBF52A1}">
      <dsp:nvSpPr>
        <dsp:cNvPr id="0" name=""/>
        <dsp:cNvSpPr/>
      </dsp:nvSpPr>
      <dsp:spPr>
        <a:xfrm>
          <a:off x="0" y="6113962"/>
          <a:ext cx="10058401" cy="327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1994B4-3EB9-486B-9855-C612F2EB524D}">
      <dsp:nvSpPr>
        <dsp:cNvPr id="0" name=""/>
        <dsp:cNvSpPr/>
      </dsp:nvSpPr>
      <dsp:spPr>
        <a:xfrm>
          <a:off x="502428" y="4384913"/>
          <a:ext cx="7034004" cy="1920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1244600">
            <a:lnSpc>
              <a:spcPct val="90000"/>
            </a:lnSpc>
            <a:spcBef>
              <a:spcPct val="0"/>
            </a:spcBef>
            <a:spcAft>
              <a:spcPct val="35000"/>
            </a:spcAft>
          </a:pPr>
          <a:r>
            <a:rPr lang="es-MX" sz="2800" b="0" i="0" kern="1200" dirty="0" smtClean="0">
              <a:solidFill>
                <a:srgbClr val="FF33CC"/>
              </a:solidFill>
            </a:rPr>
            <a:t>Cuenta con una población de 62,695 habitantes, de los cuales 32,475 son mujeres y 30,220 son hombres</a:t>
          </a:r>
          <a:r>
            <a:rPr lang="es-MX" sz="2800" b="0" i="0" kern="1200" dirty="0" smtClean="0"/>
            <a:t>.</a:t>
          </a:r>
          <a:r>
            <a:rPr lang="es-MX" sz="2400" b="0" i="0" kern="1200" dirty="0" smtClean="0"/>
            <a:t> </a:t>
          </a:r>
          <a:endParaRPr lang="es-MX" sz="2400" kern="1200" dirty="0"/>
        </a:p>
      </dsp:txBody>
      <dsp:txXfrm>
        <a:off x="596200" y="4478685"/>
        <a:ext cx="6846460" cy="1733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25040-C387-4391-9D22-1760BF6B0FDF}">
      <dsp:nvSpPr>
        <dsp:cNvPr id="0" name=""/>
        <dsp:cNvSpPr/>
      </dsp:nvSpPr>
      <dsp:spPr>
        <a:xfrm>
          <a:off x="-357730" y="115473"/>
          <a:ext cx="9539509" cy="15031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0" kern="1200" dirty="0" smtClean="0">
              <a:solidFill>
                <a:srgbClr val="FF33CC"/>
              </a:solidFill>
            </a:rPr>
            <a:t>El maíz es el alimento principal, con él se hacen tortillas de maíz enriquecidas con cal, maíz tostado, elotes, pinole, tamales, atoles, entre ellos el “PASCUA"   y una bebida muy propia del pueblo mazahua.</a:t>
          </a:r>
          <a:endParaRPr lang="es-MX" sz="2400" b="0" kern="1200" dirty="0">
            <a:solidFill>
              <a:srgbClr val="FF33CC"/>
            </a:solidFill>
          </a:endParaRPr>
        </a:p>
      </dsp:txBody>
      <dsp:txXfrm>
        <a:off x="-313704" y="159499"/>
        <a:ext cx="7369525" cy="1415095"/>
      </dsp:txXfrm>
    </dsp:sp>
    <dsp:sp modelId="{76DD3E65-9E30-4BBA-AF50-FBE6C564A1AB}">
      <dsp:nvSpPr>
        <dsp:cNvPr id="0" name=""/>
        <dsp:cNvSpPr/>
      </dsp:nvSpPr>
      <dsp:spPr>
        <a:xfrm>
          <a:off x="1073194" y="2023109"/>
          <a:ext cx="8108586" cy="173409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s-MX" sz="2400" b="0" i="0" kern="1200" dirty="0" smtClean="0">
              <a:solidFill>
                <a:srgbClr val="FF33CC"/>
              </a:solidFill>
            </a:rPr>
            <a:t>El pulque, hecho con aguamiel del maguey; el charape y la sambumbia, hecha con cebada fermentada y el pulque de tuna.</a:t>
          </a:r>
          <a:endParaRPr lang="es-MX" sz="2400" b="0" kern="1200" dirty="0">
            <a:solidFill>
              <a:srgbClr val="FF33CC"/>
            </a:solidFill>
          </a:endParaRPr>
        </a:p>
      </dsp:txBody>
      <dsp:txXfrm>
        <a:off x="1123984" y="2073899"/>
        <a:ext cx="6164382" cy="1632514"/>
      </dsp:txXfrm>
    </dsp:sp>
    <dsp:sp modelId="{0BDE38DA-DA4D-481B-81A2-EE6A52C2686C}">
      <dsp:nvSpPr>
        <dsp:cNvPr id="0" name=""/>
        <dsp:cNvSpPr/>
      </dsp:nvSpPr>
      <dsp:spPr>
        <a:xfrm>
          <a:off x="1788657" y="3992237"/>
          <a:ext cx="8108586" cy="173409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s-MX" sz="2400" b="0" i="0" kern="1200" dirty="0" smtClean="0">
              <a:solidFill>
                <a:srgbClr val="FF33CC"/>
              </a:solidFill>
            </a:rPr>
            <a:t>Los platillos típicos está el pollo en chirrión, cocinado con chile cascabel en caldo y carne de pollo; charales con nopales en salsa verde, el mole, salsa de chiles secos y carne de guajolote.</a:t>
          </a:r>
          <a:endParaRPr lang="es-MX" sz="2400" b="0" kern="1200" dirty="0">
            <a:solidFill>
              <a:srgbClr val="FF33CC"/>
            </a:solidFill>
          </a:endParaRPr>
        </a:p>
      </dsp:txBody>
      <dsp:txXfrm>
        <a:off x="1839447" y="4043027"/>
        <a:ext cx="6164382" cy="1632514"/>
      </dsp:txXfrm>
    </dsp:sp>
    <dsp:sp modelId="{C01E91BD-CA3A-48BF-B86D-41CF27E15903}">
      <dsp:nvSpPr>
        <dsp:cNvPr id="0" name=""/>
        <dsp:cNvSpPr/>
      </dsp:nvSpPr>
      <dsp:spPr>
        <a:xfrm>
          <a:off x="7339156" y="1315021"/>
          <a:ext cx="1127161" cy="1127161"/>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7592767" y="1315021"/>
        <a:ext cx="619939" cy="848189"/>
      </dsp:txXfrm>
    </dsp:sp>
    <dsp:sp modelId="{02362E60-1590-4B9D-ADFE-17B83FFD1BF0}">
      <dsp:nvSpPr>
        <dsp:cNvPr id="0" name=""/>
        <dsp:cNvSpPr/>
      </dsp:nvSpPr>
      <dsp:spPr>
        <a:xfrm>
          <a:off x="8054619" y="3326570"/>
          <a:ext cx="1127161" cy="1127161"/>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8308230" y="3326570"/>
        <a:ext cx="619939" cy="8481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112775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284162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347705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32783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386370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134636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115015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197828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355558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132537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0DBF14D-C225-4976-B373-F12A0BC38658}" type="datetimeFigureOut">
              <a:rPr lang="es-MX" smtClean="0"/>
              <a:pPr/>
              <a:t>13/11/2015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227968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BF14D-C225-4976-B373-F12A0BC38658}" type="datetimeFigureOut">
              <a:rPr lang="es-MX" smtClean="0"/>
              <a:pPr/>
              <a:t>13/11/2015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B6EFF-82AD-46E2-A957-315E97D634E3}" type="slidenum">
              <a:rPr lang="es-MX" smtClean="0"/>
              <a:pPr/>
              <a:t>‹Nº›</a:t>
            </a:fld>
            <a:endParaRPr lang="es-MX"/>
          </a:p>
        </p:txBody>
      </p:sp>
    </p:spTree>
    <p:extLst>
      <p:ext uri="{BB962C8B-B14F-4D97-AF65-F5344CB8AC3E}">
        <p14:creationId xmlns="" xmlns:p14="http://schemas.microsoft.com/office/powerpoint/2010/main" val="953033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dwallpaperfun.com/wp-content/uploads/2014/09/Sakura-Wallpaper-Wide-High-Res-Pics-2231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ubtítulo 2"/>
          <p:cNvSpPr>
            <a:spLocks noGrp="1"/>
          </p:cNvSpPr>
          <p:nvPr>
            <p:ph type="subTitle" idx="1"/>
          </p:nvPr>
        </p:nvSpPr>
        <p:spPr>
          <a:xfrm>
            <a:off x="458005" y="2292899"/>
            <a:ext cx="11275990" cy="2553237"/>
          </a:xfrm>
        </p:spPr>
        <p:txBody>
          <a:bodyPr>
            <a:normAutofit fontScale="92500" lnSpcReduction="20000"/>
          </a:bodyPr>
          <a:lstStyle/>
          <a:p>
            <a:r>
              <a:rPr lang="es-MX" sz="5800" b="1" dirty="0" smtClean="0">
                <a:solidFill>
                  <a:srgbClr val="FF33CC"/>
                </a:solidFill>
                <a:latin typeface="Century Gothic" panose="020B0502020202020204" pitchFamily="34" charset="0"/>
              </a:rPr>
              <a:t>MUNICIPIO DE TEMASCALCINGO</a:t>
            </a:r>
          </a:p>
          <a:p>
            <a:endParaRPr lang="es-MX" sz="5800" b="1" dirty="0" smtClean="0">
              <a:solidFill>
                <a:srgbClr val="FF33CC"/>
              </a:solidFill>
              <a:latin typeface="Century Gothic" panose="020B0502020202020204" pitchFamily="34" charset="0"/>
            </a:endParaRPr>
          </a:p>
          <a:p>
            <a:endParaRPr lang="es-MX" sz="4400" b="1" dirty="0" smtClean="0">
              <a:solidFill>
                <a:srgbClr val="FF33CC"/>
              </a:solidFill>
              <a:latin typeface="Century Gothic" panose="020B0502020202020204" pitchFamily="34" charset="0"/>
            </a:endParaRPr>
          </a:p>
          <a:p>
            <a:pPr algn="l"/>
            <a:r>
              <a:rPr lang="es-MX" sz="3200" b="1" dirty="0" smtClean="0">
                <a:solidFill>
                  <a:srgbClr val="FF33CC"/>
                </a:solidFill>
                <a:latin typeface="Century Gothic" panose="020B0502020202020204" pitchFamily="34" charset="0"/>
              </a:rPr>
              <a:t>ESTADO DE MÉXICO</a:t>
            </a:r>
            <a:endParaRPr lang="es-MX" sz="3200" b="1" dirty="0">
              <a:solidFill>
                <a:srgbClr val="FF33CC"/>
              </a:solidFill>
              <a:latin typeface="Century Gothic" panose="020B0502020202020204" pitchFamily="34" charset="0"/>
            </a:endParaRPr>
          </a:p>
        </p:txBody>
      </p:sp>
    </p:spTree>
    <p:extLst>
      <p:ext uri="{BB962C8B-B14F-4D97-AF65-F5344CB8AC3E}">
        <p14:creationId xmlns="" xmlns:p14="http://schemas.microsoft.com/office/powerpoint/2010/main" val="2286289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hdwallpaperfun.com/wp-content/uploads/2014/09/Sakura-Wallpaper-Wide-High-Res-Pics-2231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624147" y="733325"/>
            <a:ext cx="10515600" cy="1325563"/>
          </a:xfrm>
        </p:spPr>
        <p:txBody>
          <a:bodyPr>
            <a:normAutofit/>
          </a:bodyPr>
          <a:lstStyle/>
          <a:p>
            <a:r>
              <a:rPr lang="es-MX" sz="7200" b="1" dirty="0" smtClean="0">
                <a:ln w="18000">
                  <a:solidFill>
                    <a:srgbClr val="FF33CC"/>
                  </a:solidFill>
                  <a:prstDash val="solid"/>
                  <a:miter lim="800000"/>
                </a:ln>
                <a:noFill/>
                <a:effectLst>
                  <a:outerShdw blurRad="25500" dist="23000" dir="7020000" algn="tl">
                    <a:srgbClr val="000000">
                      <a:alpha val="50000"/>
                    </a:srgbClr>
                  </a:outerShdw>
                </a:effectLst>
              </a:rPr>
              <a:t>FIESTAS TRADICIONALES</a:t>
            </a:r>
            <a:endParaRPr lang="es-MX" sz="7200" b="1" dirty="0">
              <a:ln w="18000">
                <a:solidFill>
                  <a:srgbClr val="FF33CC"/>
                </a:solidFill>
                <a:prstDash val="solid"/>
                <a:miter lim="800000"/>
              </a:ln>
              <a:noFill/>
              <a:effectLst>
                <a:outerShdw blurRad="25500" dist="23000" dir="7020000" algn="tl">
                  <a:srgbClr val="000000">
                    <a:alpha val="50000"/>
                  </a:srgbClr>
                </a:outerShdw>
              </a:effectLst>
            </a:endParaRPr>
          </a:p>
        </p:txBody>
      </p:sp>
      <p:sp>
        <p:nvSpPr>
          <p:cNvPr id="3" name="CuadroTexto 2"/>
          <p:cNvSpPr txBox="1"/>
          <p:nvPr/>
        </p:nvSpPr>
        <p:spPr>
          <a:xfrm>
            <a:off x="288570" y="2514600"/>
            <a:ext cx="7082444" cy="3970318"/>
          </a:xfrm>
          <a:prstGeom prst="rect">
            <a:avLst/>
          </a:prstGeom>
          <a:noFill/>
        </p:spPr>
        <p:txBody>
          <a:bodyPr wrap="square" rtlCol="0">
            <a:spAutoFit/>
          </a:bodyPr>
          <a:lstStyle/>
          <a:p>
            <a:pPr algn="just"/>
            <a:r>
              <a:rPr lang="es-MX" sz="2800" dirty="0" smtClean="0">
                <a:solidFill>
                  <a:srgbClr val="FF33CC"/>
                </a:solidFill>
                <a:latin typeface="Century Gothic" pitchFamily="34" charset="0"/>
              </a:rPr>
              <a:t>Del 31 de Diciembre al 6 de Enero se </a:t>
            </a:r>
            <a:r>
              <a:rPr lang="es-MX" sz="2800" dirty="0">
                <a:solidFill>
                  <a:srgbClr val="FF33CC"/>
                </a:solidFill>
                <a:latin typeface="Century Gothic" pitchFamily="34" charset="0"/>
              </a:rPr>
              <a:t>realiza la entrada del Señor de la Coronación el último día del año por la noche; en la víspera hay una procesión que parte de una capilla cercana, acompañada de música de viento o mariachis, flautas y tamboras; cada pueblo lleva sus imágenes adornadas con flores, frutas y </a:t>
            </a:r>
            <a:r>
              <a:rPr lang="es-MX" sz="2800" dirty="0" smtClean="0">
                <a:solidFill>
                  <a:srgbClr val="FF33CC"/>
                </a:solidFill>
                <a:latin typeface="Century Gothic" pitchFamily="34" charset="0"/>
              </a:rPr>
              <a:t>panes.</a:t>
            </a:r>
            <a:endParaRPr lang="es-MX" sz="2800" dirty="0">
              <a:solidFill>
                <a:srgbClr val="FF33CC"/>
              </a:solidFill>
              <a:latin typeface="Century Gothic" pitchFamily="34" charset="0"/>
            </a:endParaRPr>
          </a:p>
        </p:txBody>
      </p:sp>
      <p:pic>
        <p:nvPicPr>
          <p:cNvPr id="8196" name="Picture 4" descr="http://1.bp.blogspot.com/-FhLx3DdBo_s/VfiklEZ6dCI/AAAAAAAAvOk/wwyXm-KF4ns/s1600/Viejos%2Bde%2BCorpus%2BTemascalcingo%2B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9472" y="1739674"/>
            <a:ext cx="3780310" cy="2823891"/>
          </a:xfrm>
          <a:prstGeom prst="rect">
            <a:avLst/>
          </a:prstGeom>
          <a:noFill/>
          <a:extLst>
            <a:ext uri="{909E8E84-426E-40DD-AFC4-6F175D3DCCD1}">
              <a14:hiddenFill xmlns="" xmlns:a14="http://schemas.microsoft.com/office/drawing/2010/main">
                <a:solidFill>
                  <a:srgbClr val="FFFFFF"/>
                </a:solidFill>
              </a14:hiddenFill>
            </a:ext>
          </a:extLst>
        </p:spPr>
      </p:pic>
      <p:pic>
        <p:nvPicPr>
          <p:cNvPr id="8200" name="Picture 8" descr="http://4.bp.blogspot.com/_nMIGZNhF6a4/TA2PxalXkDI/AAAAAAAAMFI/U4bmEL6PDpk/s1600/DSC07854.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776951" y="4310991"/>
            <a:ext cx="2864629" cy="2148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0895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xico Estado Mapa"/>
          <p:cNvPicPr>
            <a:picLocks noChangeAspect="1" noChangeArrowheads="1"/>
          </p:cNvPicPr>
          <p:nvPr/>
        </p:nvPicPr>
        <p:blipFill>
          <a:blip r:embed="rId2"/>
          <a:srcRect/>
          <a:stretch>
            <a:fillRect/>
          </a:stretch>
        </p:blipFill>
        <p:spPr bwMode="auto">
          <a:xfrm>
            <a:off x="0" y="0"/>
            <a:ext cx="12192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hdwallpaperfun.com/wp-content/uploads/2014/09/Sakura-Wallpaper-Wide-High-Res-Pics-2231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Diagrama 3"/>
          <p:cNvGraphicFramePr/>
          <p:nvPr>
            <p:extLst>
              <p:ext uri="{D42A27DB-BD31-4B8C-83A1-F6EECF244321}">
                <p14:modId xmlns="" xmlns:p14="http://schemas.microsoft.com/office/powerpoint/2010/main" val="3043156992"/>
              </p:ext>
            </p:extLst>
          </p:nvPr>
        </p:nvGraphicFramePr>
        <p:xfrm>
          <a:off x="391885" y="0"/>
          <a:ext cx="10058401" cy="6645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44076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hdwallpaperfun.com/wp-content/uploads/2014/09/Sakura-Wallpaper-Wide-High-Res-Pics-2231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1438"/>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1372430" y="-14741"/>
            <a:ext cx="10515600" cy="13255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s-MX" sz="6000" b="1" dirty="0" smtClean="0">
                <a:ln w="18000">
                  <a:solidFill>
                    <a:srgbClr val="FF33CC"/>
                  </a:solidFill>
                  <a:prstDash val="solid"/>
                  <a:miter lim="800000"/>
                </a:ln>
                <a:noFill/>
                <a:effectLst>
                  <a:outerShdw blurRad="25500" dist="23000" dir="7020000" algn="tl">
                    <a:srgbClr val="000000">
                      <a:alpha val="50000"/>
                    </a:srgbClr>
                  </a:outerShdw>
                </a:effectLst>
              </a:rPr>
              <a:t>LUGARES TURÍSTICOS </a:t>
            </a:r>
            <a:endParaRPr lang="es-MX" sz="6000" b="1" dirty="0">
              <a:ln w="18000">
                <a:solidFill>
                  <a:srgbClr val="FF33CC"/>
                </a:solidFill>
                <a:prstDash val="solid"/>
                <a:miter lim="800000"/>
              </a:ln>
              <a:noFill/>
              <a:effectLst>
                <a:outerShdw blurRad="25500" dist="23000" dir="7020000" algn="tl">
                  <a:srgbClr val="000000">
                    <a:alpha val="50000"/>
                  </a:srgbClr>
                </a:outerShdw>
              </a:effectLst>
            </a:endParaRPr>
          </a:p>
        </p:txBody>
      </p:sp>
      <p:sp>
        <p:nvSpPr>
          <p:cNvPr id="4" name="Título 1"/>
          <p:cNvSpPr txBox="1">
            <a:spLocks/>
          </p:cNvSpPr>
          <p:nvPr/>
        </p:nvSpPr>
        <p:spPr>
          <a:xfrm>
            <a:off x="838200" y="2055813"/>
            <a:ext cx="10515600" cy="3953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dirty="0"/>
          </a:p>
        </p:txBody>
      </p:sp>
      <p:pic>
        <p:nvPicPr>
          <p:cNvPr id="5122" name="Picture 2" descr="http://mw2.google.com/mw-panoramio/photos/medium/1657914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5575" y="4208416"/>
            <a:ext cx="3505200" cy="245364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farm9.static.flickr.com/8442/7840550062_fe47d14c8c.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268607" y="3969542"/>
            <a:ext cx="3545568" cy="2659176"/>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http://farm8.static.flickr.com/7253/7840524024_728ed6ee3b.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58750" y="1106259"/>
            <a:ext cx="3417753" cy="2563315"/>
          </a:xfrm>
          <a:prstGeom prst="rect">
            <a:avLst/>
          </a:prstGeom>
          <a:noFill/>
          <a:extLst>
            <a:ext uri="{909E8E84-426E-40DD-AFC4-6F175D3DCCD1}">
              <a14:hiddenFill xmlns="" xmlns:a14="http://schemas.microsoft.com/office/drawing/2010/main">
                <a:solidFill>
                  <a:srgbClr val="FFFFFF"/>
                </a:solidFill>
              </a14:hiddenFill>
            </a:ext>
          </a:extLst>
        </p:spPr>
      </p:pic>
      <p:pic>
        <p:nvPicPr>
          <p:cNvPr id="5128" name="Picture 8" descr="http://www.maravillasenmexico.com.mx/wp-content/uploads/2014/09/rio-borbollon.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194752" y="1126828"/>
            <a:ext cx="3693278" cy="236793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uadroTexto 4"/>
          <p:cNvSpPr txBox="1"/>
          <p:nvPr/>
        </p:nvSpPr>
        <p:spPr>
          <a:xfrm>
            <a:off x="3486915" y="1515385"/>
            <a:ext cx="4797425" cy="5109091"/>
          </a:xfrm>
          <a:prstGeom prst="rect">
            <a:avLst/>
          </a:prstGeom>
          <a:noFill/>
        </p:spPr>
        <p:txBody>
          <a:bodyPr wrap="square" rtlCol="0">
            <a:spAutoFit/>
          </a:bodyPr>
          <a:lstStyle/>
          <a:p>
            <a:pPr marL="457200" indent="-457200" algn="ctr">
              <a:buFont typeface="Wingdings" panose="05000000000000000000" pitchFamily="2" charset="2"/>
              <a:buChar char="Ø"/>
            </a:pPr>
            <a:r>
              <a:rPr lang="es-MX" sz="2800" dirty="0">
                <a:solidFill>
                  <a:srgbClr val="FF33CC"/>
                </a:solidFill>
              </a:rPr>
              <a:t>CENTRO CULTURAL JOSÉ MARÍA </a:t>
            </a:r>
            <a:r>
              <a:rPr lang="es-MX" sz="2800" dirty="0" smtClean="0">
                <a:solidFill>
                  <a:srgbClr val="FF33CC"/>
                </a:solidFill>
              </a:rPr>
              <a:t>VELASCO</a:t>
            </a:r>
          </a:p>
          <a:p>
            <a:pPr marL="457200" indent="-457200" algn="ctr">
              <a:buFont typeface="Wingdings" panose="05000000000000000000" pitchFamily="2" charset="2"/>
              <a:buChar char="Ø"/>
            </a:pPr>
            <a:endParaRPr lang="es-MX" sz="2800" dirty="0">
              <a:solidFill>
                <a:srgbClr val="FF33CC"/>
              </a:solidFill>
            </a:endParaRPr>
          </a:p>
          <a:p>
            <a:pPr marL="457200" indent="-457200" algn="ctr">
              <a:buFont typeface="Wingdings" panose="05000000000000000000" pitchFamily="2" charset="2"/>
              <a:buChar char="Ø"/>
            </a:pPr>
            <a:r>
              <a:rPr lang="pt-BR" sz="2800" dirty="0">
                <a:solidFill>
                  <a:srgbClr val="FF33CC"/>
                </a:solidFill>
              </a:rPr>
              <a:t>PARQUE NATURAL JOSÉ MARÍA VELASCO</a:t>
            </a:r>
          </a:p>
          <a:p>
            <a:pPr marL="457200" indent="-457200" algn="ctr">
              <a:buFont typeface="Wingdings" panose="05000000000000000000" pitchFamily="2" charset="2"/>
              <a:buChar char="Ø"/>
            </a:pPr>
            <a:endParaRPr lang="es-MX" sz="2800" dirty="0" smtClean="0">
              <a:solidFill>
                <a:srgbClr val="FF33CC"/>
              </a:solidFill>
            </a:endParaRPr>
          </a:p>
          <a:p>
            <a:pPr marL="457200" indent="-457200" algn="ctr">
              <a:buFont typeface="Wingdings" panose="05000000000000000000" pitchFamily="2" charset="2"/>
              <a:buChar char="Ø"/>
            </a:pPr>
            <a:r>
              <a:rPr lang="es-MX" sz="2800" dirty="0">
                <a:solidFill>
                  <a:srgbClr val="FF33CC"/>
                </a:solidFill>
              </a:rPr>
              <a:t>BORBOLLÓN</a:t>
            </a:r>
          </a:p>
          <a:p>
            <a:pPr marL="457200" indent="-457200" algn="ctr">
              <a:buFont typeface="Wingdings" panose="05000000000000000000" pitchFamily="2" charset="2"/>
              <a:buChar char="Ø"/>
            </a:pPr>
            <a:endParaRPr lang="es-MX" sz="2800" dirty="0" smtClean="0">
              <a:solidFill>
                <a:srgbClr val="FF33CC"/>
              </a:solidFill>
            </a:endParaRPr>
          </a:p>
          <a:p>
            <a:pPr marL="457200" indent="-457200" algn="ctr">
              <a:buFont typeface="Wingdings" panose="05000000000000000000" pitchFamily="2" charset="2"/>
              <a:buChar char="Ø"/>
            </a:pPr>
            <a:r>
              <a:rPr lang="es-MX" sz="2800" dirty="0">
                <a:solidFill>
                  <a:srgbClr val="FF33CC"/>
                </a:solidFill>
              </a:rPr>
              <a:t>CAMINAR POR EL </a:t>
            </a:r>
            <a:r>
              <a:rPr lang="es-MX" sz="2800" dirty="0" smtClean="0">
                <a:solidFill>
                  <a:srgbClr val="FF33CC"/>
                </a:solidFill>
              </a:rPr>
              <a:t>CENTRO</a:t>
            </a:r>
          </a:p>
          <a:p>
            <a:pPr marL="457200" indent="-457200" algn="ctr">
              <a:buFont typeface="Wingdings" panose="05000000000000000000" pitchFamily="2" charset="2"/>
              <a:buChar char="Ø"/>
            </a:pPr>
            <a:endParaRPr lang="es-MX" sz="2800" dirty="0">
              <a:solidFill>
                <a:srgbClr val="FF33CC"/>
              </a:solidFill>
            </a:endParaRPr>
          </a:p>
          <a:p>
            <a:pPr marL="457200" indent="-457200" algn="ctr">
              <a:buFont typeface="Wingdings" panose="05000000000000000000" pitchFamily="2" charset="2"/>
              <a:buChar char="Ø"/>
            </a:pPr>
            <a:r>
              <a:rPr lang="es-MX" sz="2800" dirty="0" smtClean="0">
                <a:solidFill>
                  <a:srgbClr val="FF33CC"/>
                </a:solidFill>
              </a:rPr>
              <a:t>CASCADAS DE PASTORES</a:t>
            </a:r>
            <a:endParaRPr lang="es-MX" sz="2800" dirty="0">
              <a:solidFill>
                <a:srgbClr val="FF33CC"/>
              </a:solidFill>
            </a:endParaRPr>
          </a:p>
          <a:p>
            <a:endParaRPr lang="es-MX" dirty="0"/>
          </a:p>
        </p:txBody>
      </p:sp>
    </p:spTree>
    <p:extLst>
      <p:ext uri="{BB962C8B-B14F-4D97-AF65-F5344CB8AC3E}">
        <p14:creationId xmlns="" xmlns:p14="http://schemas.microsoft.com/office/powerpoint/2010/main" val="1013931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hdwallpaperfun.com/wp-content/uploads/2014/09/Sakura-Wallpaper-Wide-High-Res-Pics-2231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1275"/>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ángulo 3"/>
          <p:cNvSpPr/>
          <p:nvPr/>
        </p:nvSpPr>
        <p:spPr>
          <a:xfrm rot="10800000" flipV="1">
            <a:off x="457200" y="2829541"/>
            <a:ext cx="10613571" cy="523220"/>
          </a:xfrm>
          <a:prstGeom prst="rect">
            <a:avLst/>
          </a:prstGeom>
        </p:spPr>
        <p:txBody>
          <a:bodyPr wrap="square">
            <a:spAutoFit/>
          </a:bodyPr>
          <a:lstStyle/>
          <a:p>
            <a:r>
              <a:rPr lang="es-MX" sz="2800" dirty="0" smtClean="0"/>
              <a:t>.</a:t>
            </a:r>
            <a:endParaRPr lang="es-MX" sz="2800" dirty="0"/>
          </a:p>
        </p:txBody>
      </p:sp>
      <p:graphicFrame>
        <p:nvGraphicFramePr>
          <p:cNvPr id="5" name="Diagrama 4"/>
          <p:cNvGraphicFramePr/>
          <p:nvPr>
            <p:extLst>
              <p:ext uri="{D42A27DB-BD31-4B8C-83A1-F6EECF244321}">
                <p14:modId xmlns="" xmlns:p14="http://schemas.microsoft.com/office/powerpoint/2010/main" val="2070770929"/>
              </p:ext>
            </p:extLst>
          </p:nvPr>
        </p:nvGraphicFramePr>
        <p:xfrm>
          <a:off x="2652486" y="702128"/>
          <a:ext cx="9539514" cy="5780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4.bp.blogspot.com/-q69xIFHvc58/UudMJNwFd7I/AAAAAAAAAF4/rO0fGzN_B9Q/s1600/10_01_13_15_42_54_11_itzel.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8921" y="4694373"/>
            <a:ext cx="3762829" cy="2163627"/>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s://encrypted-tbn0.gstatic.com/images?q=tbn:ANd9GcT-CXzoy5vraeE2TLcKPrkcYybhoBy6GwG5S-u4PzdEO997CnP5"/>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27742" y="2378702"/>
            <a:ext cx="2931886" cy="194396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ángulo 5"/>
          <p:cNvSpPr/>
          <p:nvPr/>
        </p:nvSpPr>
        <p:spPr>
          <a:xfrm>
            <a:off x="5269882" y="-300140"/>
            <a:ext cx="5659370" cy="1107996"/>
          </a:xfrm>
          <a:prstGeom prst="rect">
            <a:avLst/>
          </a:prstGeom>
          <a:noFill/>
        </p:spPr>
        <p:txBody>
          <a:bodyPr wrap="none" lIns="91440" tIns="45720" rIns="91440" bIns="45720">
            <a:spAutoFit/>
          </a:bodyPr>
          <a:lstStyle/>
          <a:p>
            <a:pPr algn="ctr"/>
            <a:r>
              <a:rPr lang="es-MX" sz="6600" b="1" dirty="0" smtClean="0">
                <a:ln w="18000">
                  <a:solidFill>
                    <a:srgbClr val="FF33CC"/>
                  </a:solidFill>
                  <a:prstDash val="solid"/>
                  <a:miter lim="800000"/>
                </a:ln>
                <a:noFill/>
                <a:effectLst>
                  <a:outerShdw blurRad="25500" dist="23000" dir="7020000" algn="tl">
                    <a:srgbClr val="000000">
                      <a:alpha val="50000"/>
                    </a:srgbClr>
                  </a:outerShdw>
                </a:effectLst>
              </a:rPr>
              <a:t>G</a:t>
            </a:r>
            <a:r>
              <a:rPr lang="es-MX" sz="6600" b="1" dirty="0" smtClean="0">
                <a:ln w="18000">
                  <a:solidFill>
                    <a:srgbClr val="FF33CC"/>
                  </a:solidFill>
                  <a:prstDash val="solid"/>
                  <a:miter lim="800000"/>
                </a:ln>
                <a:noFill/>
                <a:effectLst>
                  <a:outerShdw blurRad="25500" dist="23000" dir="7020000" algn="tl">
                    <a:srgbClr val="000000">
                      <a:alpha val="50000"/>
                    </a:srgbClr>
                  </a:outerShdw>
                </a:effectLst>
                <a:latin typeface="+mj-lt"/>
              </a:rPr>
              <a:t>ASTRONOMÍA</a:t>
            </a:r>
            <a:r>
              <a:rPr lang="es-MX" sz="6600" b="1" cap="none" spc="50" dirty="0" smtClean="0">
                <a:ln w="0"/>
                <a:solidFill>
                  <a:srgbClr val="FF33CC"/>
                </a:solidFill>
                <a:effectLst>
                  <a:innerShdw blurRad="63500" dist="50800" dir="13500000">
                    <a:srgbClr val="000000">
                      <a:alpha val="50000"/>
                    </a:srgbClr>
                  </a:innerShdw>
                </a:effectLst>
              </a:rPr>
              <a:t> </a:t>
            </a:r>
            <a:endParaRPr lang="es-MX" sz="5400" b="1" cap="none" spc="50" dirty="0">
              <a:ln w="0"/>
              <a:solidFill>
                <a:srgbClr val="FF33CC"/>
              </a:solidFill>
              <a:effectLst>
                <a:innerShdw blurRad="63500" dist="50800" dir="13500000">
                  <a:srgbClr val="000000">
                    <a:alpha val="50000"/>
                  </a:srgbClr>
                </a:innerShdw>
              </a:effectLst>
            </a:endParaRPr>
          </a:p>
        </p:txBody>
      </p:sp>
    </p:spTree>
    <p:extLst>
      <p:ext uri="{BB962C8B-B14F-4D97-AF65-F5344CB8AC3E}">
        <p14:creationId xmlns="" xmlns:p14="http://schemas.microsoft.com/office/powerpoint/2010/main" val="2774236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hdwallpaperfun.com/wp-content/uploads/2014/09/Sakura-Wallpaper-Wide-High-Res-Pics-2231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838200" y="2547258"/>
            <a:ext cx="10515600" cy="3543298"/>
          </a:xfrm>
        </p:spPr>
        <p:txBody>
          <a:bodyPr>
            <a:normAutofit/>
          </a:bodyPr>
          <a:lstStyle/>
          <a:p>
            <a:r>
              <a:rPr lang="es-MX" dirty="0" smtClean="0">
                <a:solidFill>
                  <a:srgbClr val="FF33CC"/>
                </a:solidFill>
              </a:rPr>
              <a:t>*LENGUA </a:t>
            </a:r>
            <a:r>
              <a:rPr lang="es-MX" dirty="0" err="1" smtClean="0">
                <a:solidFill>
                  <a:srgbClr val="FF33CC"/>
                </a:solidFill>
              </a:rPr>
              <a:t>OTOMí</a:t>
            </a:r>
            <a:r>
              <a:rPr lang="es-MX" dirty="0" smtClean="0">
                <a:solidFill>
                  <a:srgbClr val="FF33CC"/>
                </a:solidFill>
              </a:rPr>
              <a:t/>
            </a:r>
            <a:br>
              <a:rPr lang="es-MX" dirty="0" smtClean="0">
                <a:solidFill>
                  <a:srgbClr val="FF33CC"/>
                </a:solidFill>
              </a:rPr>
            </a:br>
            <a:r>
              <a:rPr lang="es-MX" dirty="0">
                <a:solidFill>
                  <a:srgbClr val="FF33CC"/>
                </a:solidFill>
              </a:rPr>
              <a:t/>
            </a:r>
            <a:br>
              <a:rPr lang="es-MX" dirty="0">
                <a:solidFill>
                  <a:srgbClr val="FF33CC"/>
                </a:solidFill>
              </a:rPr>
            </a:br>
            <a:r>
              <a:rPr lang="es-MX" dirty="0" smtClean="0">
                <a:solidFill>
                  <a:srgbClr val="FF33CC"/>
                </a:solidFill>
              </a:rPr>
              <a:t>*LENGUA NÁHUATL</a:t>
            </a:r>
            <a:br>
              <a:rPr lang="es-MX" dirty="0" smtClean="0">
                <a:solidFill>
                  <a:srgbClr val="FF33CC"/>
                </a:solidFill>
              </a:rPr>
            </a:br>
            <a:r>
              <a:rPr lang="es-MX" dirty="0" smtClean="0">
                <a:solidFill>
                  <a:srgbClr val="FF33CC"/>
                </a:solidFill>
              </a:rPr>
              <a:t/>
            </a:r>
            <a:br>
              <a:rPr lang="es-MX" dirty="0" smtClean="0">
                <a:solidFill>
                  <a:srgbClr val="FF33CC"/>
                </a:solidFill>
              </a:rPr>
            </a:br>
            <a:r>
              <a:rPr lang="es-MX" dirty="0" smtClean="0">
                <a:solidFill>
                  <a:srgbClr val="FF33CC"/>
                </a:solidFill>
              </a:rPr>
              <a:t>*LENGUA MAZAHUA</a:t>
            </a:r>
            <a:endParaRPr lang="es-MX" dirty="0">
              <a:solidFill>
                <a:srgbClr val="FF33CC"/>
              </a:solidFill>
            </a:endParaRPr>
          </a:p>
        </p:txBody>
      </p:sp>
      <p:sp>
        <p:nvSpPr>
          <p:cNvPr id="4" name="Rectángulo 3"/>
          <p:cNvSpPr/>
          <p:nvPr/>
        </p:nvSpPr>
        <p:spPr>
          <a:xfrm>
            <a:off x="838200" y="856484"/>
            <a:ext cx="11194796" cy="1107996"/>
          </a:xfrm>
          <a:prstGeom prst="rect">
            <a:avLst/>
          </a:prstGeom>
          <a:noFill/>
        </p:spPr>
        <p:txBody>
          <a:bodyPr wrap="none" lIns="91440" tIns="45720" rIns="91440" bIns="45720">
            <a:spAutoFit/>
          </a:bodyPr>
          <a:lstStyle/>
          <a:p>
            <a:pPr algn="ctr"/>
            <a:r>
              <a:rPr lang="es-MX" sz="6600" b="1" dirty="0" smtClean="0">
                <a:ln w="18000">
                  <a:solidFill>
                    <a:srgbClr val="FF33CC"/>
                  </a:solidFill>
                  <a:prstDash val="solid"/>
                  <a:miter lim="800000"/>
                </a:ln>
                <a:noFill/>
                <a:effectLst>
                  <a:outerShdw blurRad="25500" dist="23000" dir="7020000" algn="tl">
                    <a:srgbClr val="000000">
                      <a:alpha val="50000"/>
                    </a:srgbClr>
                  </a:outerShdw>
                </a:effectLst>
                <a:latin typeface="+mj-lt"/>
              </a:rPr>
              <a:t>LENGUAS INDIGENAS MATERNAS</a:t>
            </a:r>
            <a:endParaRPr lang="es-MX" sz="6600" b="1" dirty="0">
              <a:ln w="18000">
                <a:solidFill>
                  <a:srgbClr val="FF33CC"/>
                </a:solidFill>
                <a:prstDash val="solid"/>
                <a:miter lim="800000"/>
              </a:ln>
              <a:noFill/>
              <a:effectLst>
                <a:outerShdw blurRad="25500" dist="23000" dir="7020000" algn="tl">
                  <a:srgbClr val="000000">
                    <a:alpha val="50000"/>
                  </a:srgbClr>
                </a:outerShdw>
              </a:effectLst>
              <a:latin typeface="+mj-lt"/>
            </a:endParaRPr>
          </a:p>
        </p:txBody>
      </p:sp>
      <p:pic>
        <p:nvPicPr>
          <p:cNvPr id="3076" name="Picture 4" descr="http://aulex.org/educacion/02-0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94615" y="4451549"/>
            <a:ext cx="3331028" cy="2477917"/>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http://seresponsable.com/sitio/wp-content/uploads/2012/10/lenguas-indigena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072648" y="1779814"/>
            <a:ext cx="3948245" cy="28901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519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hdwallpaperfun.com/wp-content/uploads/2014/09/Sakura-Wallpaper-Wide-High-Res-Pics-2231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850" y="0"/>
            <a:ext cx="12261850" cy="689729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0" y="1632857"/>
            <a:ext cx="7130143" cy="5225143"/>
          </a:xfrm>
          <a:noFill/>
        </p:spPr>
        <p:txBody>
          <a:bodyPr>
            <a:normAutofit/>
          </a:bodyPr>
          <a:lstStyle/>
          <a:p>
            <a:pPr algn="just"/>
            <a:r>
              <a:rPr lang="es-MX" sz="2800" dirty="0" smtClean="0">
                <a:solidFill>
                  <a:srgbClr val="FF33CC"/>
                </a:solidFill>
                <a:latin typeface="Century Gothic" panose="020B0502020202020204" pitchFamily="34" charset="0"/>
              </a:rPr>
              <a:t>Se caracteriza por su producción alfarera, que se sitúa sólo detrás de la agricultura, como actividad económica más importante del municipio.</a:t>
            </a:r>
            <a:br>
              <a:rPr lang="es-MX" sz="2800" dirty="0" smtClean="0">
                <a:solidFill>
                  <a:srgbClr val="FF33CC"/>
                </a:solidFill>
                <a:latin typeface="Century Gothic" panose="020B0502020202020204" pitchFamily="34" charset="0"/>
              </a:rPr>
            </a:br>
            <a:r>
              <a:rPr lang="es-MX" sz="2800" dirty="0">
                <a:solidFill>
                  <a:srgbClr val="FF33CC"/>
                </a:solidFill>
                <a:latin typeface="Century Gothic" panose="020B0502020202020204" pitchFamily="34" charset="0"/>
              </a:rPr>
              <a:t/>
            </a:r>
            <a:br>
              <a:rPr lang="es-MX" sz="2800" dirty="0">
                <a:solidFill>
                  <a:srgbClr val="FF33CC"/>
                </a:solidFill>
                <a:latin typeface="Century Gothic" panose="020B0502020202020204" pitchFamily="34" charset="0"/>
              </a:rPr>
            </a:br>
            <a:r>
              <a:rPr lang="es-MX" sz="2800" dirty="0" smtClean="0">
                <a:solidFill>
                  <a:srgbClr val="FF33CC"/>
                </a:solidFill>
                <a:latin typeface="Century Gothic" panose="020B0502020202020204" pitchFamily="34" charset="0"/>
              </a:rPr>
              <a:t>Los  </a:t>
            </a:r>
            <a:r>
              <a:rPr lang="es-MX" sz="2800" dirty="0">
                <a:solidFill>
                  <a:srgbClr val="FF33CC"/>
                </a:solidFill>
                <a:latin typeface="Century Gothic" panose="020B0502020202020204" pitchFamily="34" charset="0"/>
              </a:rPr>
              <a:t>textiles mazahuas hechos en telares de </a:t>
            </a:r>
            <a:r>
              <a:rPr lang="es-MX" sz="2800" dirty="0" smtClean="0">
                <a:solidFill>
                  <a:srgbClr val="FF33CC"/>
                </a:solidFill>
                <a:latin typeface="Century Gothic" panose="020B0502020202020204" pitchFamily="34" charset="0"/>
              </a:rPr>
              <a:t>cintura, </a:t>
            </a:r>
            <a:r>
              <a:rPr lang="es-MX" sz="2800" dirty="0">
                <a:solidFill>
                  <a:srgbClr val="FF33CC"/>
                </a:solidFill>
                <a:latin typeface="Century Gothic" panose="020B0502020202020204" pitchFamily="34" charset="0"/>
              </a:rPr>
              <a:t>las fajas con bellos bordados.</a:t>
            </a:r>
          </a:p>
        </p:txBody>
      </p:sp>
      <p:sp>
        <p:nvSpPr>
          <p:cNvPr id="4" name="Rectángulo 3"/>
          <p:cNvSpPr/>
          <p:nvPr/>
        </p:nvSpPr>
        <p:spPr>
          <a:xfrm>
            <a:off x="1126671" y="408214"/>
            <a:ext cx="5959929" cy="1323439"/>
          </a:xfrm>
          <a:prstGeom prst="rect">
            <a:avLst/>
          </a:prstGeom>
          <a:noFill/>
        </p:spPr>
        <p:txBody>
          <a:bodyPr wrap="square" lIns="91440" tIns="45720" rIns="91440" bIns="45720">
            <a:spAutoFit/>
          </a:bodyPr>
          <a:lstStyle/>
          <a:p>
            <a:pPr algn="ctr"/>
            <a:r>
              <a:rPr lang="es-MX" sz="8000" b="1" dirty="0" smtClean="0">
                <a:ln w="18000">
                  <a:solidFill>
                    <a:srgbClr val="FF33CC"/>
                  </a:solidFill>
                  <a:prstDash val="solid"/>
                  <a:miter lim="800000"/>
                </a:ln>
                <a:noFill/>
                <a:effectLst>
                  <a:outerShdw blurRad="25500" dist="23000" dir="7020000" algn="tl">
                    <a:srgbClr val="000000">
                      <a:alpha val="50000"/>
                    </a:srgbClr>
                  </a:outerShdw>
                </a:effectLst>
                <a:latin typeface="+mj-lt"/>
              </a:rPr>
              <a:t>ARTESANÍAS</a:t>
            </a:r>
            <a:endParaRPr lang="es-MX" sz="8000" b="1" dirty="0">
              <a:ln w="18000">
                <a:solidFill>
                  <a:srgbClr val="FF33CC"/>
                </a:solidFill>
                <a:prstDash val="solid"/>
                <a:miter lim="800000"/>
              </a:ln>
              <a:noFill/>
              <a:effectLst>
                <a:outerShdw blurRad="25500" dist="23000" dir="7020000" algn="tl">
                  <a:srgbClr val="000000">
                    <a:alpha val="50000"/>
                  </a:srgbClr>
                </a:outerShdw>
              </a:effectLst>
              <a:latin typeface="+mj-lt"/>
            </a:endParaRPr>
          </a:p>
        </p:txBody>
      </p:sp>
      <p:pic>
        <p:nvPicPr>
          <p:cNvPr id="2052" name="Picture 4" descr="http://www.rutamonarca.com/wp-content/uploads/2014/09/d-artesania-shutterstock_170268725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30143" y="2884584"/>
            <a:ext cx="3728357" cy="2487514"/>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artesaniasenmexico.com/wp/wp-content/uploads/2015/05/Artesan%C3%ADas-Mexicana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293429" y="4545004"/>
            <a:ext cx="3898571" cy="2122232"/>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s://ddcuaem.files.wordpress.com/2015/09/de-cintura.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49319" y="375557"/>
            <a:ext cx="4242681" cy="28308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1871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hdwallpaperfun.com/wp-content/uploads/2014/09/Sakura-Wallpaper-Wide-High-Res-Pics-2231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CuadroTexto"/>
          <p:cNvSpPr txBox="1"/>
          <p:nvPr/>
        </p:nvSpPr>
        <p:spPr>
          <a:xfrm>
            <a:off x="636814" y="1796142"/>
            <a:ext cx="7723415" cy="4801314"/>
          </a:xfrm>
          <a:prstGeom prst="rect">
            <a:avLst/>
          </a:prstGeom>
          <a:noFill/>
        </p:spPr>
        <p:txBody>
          <a:bodyPr wrap="square" rtlCol="0">
            <a:spAutoFit/>
          </a:bodyPr>
          <a:lstStyle/>
          <a:p>
            <a:pPr algn="ctr"/>
            <a:r>
              <a:rPr lang="es-MX" sz="5400" b="1" dirty="0" smtClean="0">
                <a:ln w="18000">
                  <a:solidFill>
                    <a:srgbClr val="FF33CC"/>
                  </a:solidFill>
                  <a:prstDash val="solid"/>
                  <a:miter lim="800000"/>
                </a:ln>
                <a:noFill/>
                <a:effectLst>
                  <a:outerShdw blurRad="25500" dist="23000" dir="7020000" algn="tl">
                    <a:srgbClr val="000000">
                      <a:alpha val="50000"/>
                    </a:srgbClr>
                  </a:outerShdw>
                </a:effectLst>
                <a:latin typeface="+mj-lt"/>
              </a:rPr>
              <a:t>PRINCIPALES ACTIVIDADES ECONÓMICAS</a:t>
            </a:r>
          </a:p>
          <a:p>
            <a:pPr algn="ctr"/>
            <a:endParaRPr lang="es-MX" sz="5400" b="1" dirty="0" smtClean="0">
              <a:ln w="18000">
                <a:solidFill>
                  <a:srgbClr val="FF33CC"/>
                </a:solidFill>
                <a:prstDash val="solid"/>
                <a:miter lim="800000"/>
              </a:ln>
              <a:noFill/>
              <a:effectLst>
                <a:outerShdw blurRad="25500" dist="23000" dir="7020000" algn="tl">
                  <a:srgbClr val="000000">
                    <a:alpha val="50000"/>
                  </a:srgbClr>
                </a:outerShdw>
              </a:effectLst>
              <a:latin typeface="+mj-lt"/>
            </a:endParaRPr>
          </a:p>
          <a:p>
            <a:pPr algn="just"/>
            <a:r>
              <a:rPr lang="es-MX" sz="2400" dirty="0" smtClean="0">
                <a:solidFill>
                  <a:srgbClr val="FF33CC"/>
                </a:solidFill>
                <a:latin typeface="Century Gothic" pitchFamily="34" charset="0"/>
              </a:rPr>
              <a:t>La actividad económica más importante en el municipio es la agricultura que se práctica en tierras ejidales, comunales y de pequeña propiedad. El 48% de las tierras se destinan a la actividad agrícola y los principales cultivos son maíz, trigo, fríjol, avena y cebada.</a:t>
            </a:r>
            <a:endParaRPr lang="es-MX" sz="2400" b="1" dirty="0">
              <a:ln w="18000">
                <a:solidFill>
                  <a:srgbClr val="FF33CC"/>
                </a:solidFill>
                <a:prstDash val="solid"/>
                <a:miter lim="800000"/>
              </a:ln>
              <a:solidFill>
                <a:srgbClr val="FF33CC"/>
              </a:solidFill>
              <a:effectLst>
                <a:outerShdw blurRad="25500" dist="23000" dir="7020000" algn="tl">
                  <a:srgbClr val="000000">
                    <a:alpha val="50000"/>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hdwallpaperfun.com/wp-content/uploads/2014/09/Sakura-Wallpaper-Wide-High-Res-Pics-2231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133004" y="2253343"/>
            <a:ext cx="9122575" cy="4490357"/>
          </a:xfrm>
        </p:spPr>
        <p:txBody>
          <a:bodyPr>
            <a:normAutofit fontScale="90000"/>
          </a:bodyPr>
          <a:lstStyle/>
          <a:p>
            <a:r>
              <a:rPr lang="es-MX" sz="3100" dirty="0" smtClean="0">
                <a:solidFill>
                  <a:srgbClr val="FF33CC"/>
                </a:solidFill>
                <a:latin typeface="Century Gothic" panose="020B0502020202020204" pitchFamily="34" charset="0"/>
              </a:rPr>
              <a:t>Árboles que crecen en la región son: pino, ocote, encino, cedro, fresno, </a:t>
            </a:r>
            <a:r>
              <a:rPr lang="es-MX" sz="3100" dirty="0" err="1" smtClean="0">
                <a:solidFill>
                  <a:srgbClr val="FF33CC"/>
                </a:solidFill>
                <a:latin typeface="Century Gothic" panose="020B0502020202020204" pitchFamily="34" charset="0"/>
              </a:rPr>
              <a:t>aile</a:t>
            </a:r>
            <a:r>
              <a:rPr lang="es-MX" sz="3100" dirty="0" smtClean="0">
                <a:solidFill>
                  <a:srgbClr val="FF33CC"/>
                </a:solidFill>
                <a:latin typeface="Century Gothic" panose="020B0502020202020204" pitchFamily="34" charset="0"/>
              </a:rPr>
              <a:t>, eucalipto, sauce y roble; también suelen encontrarse ejemplares de trueno, jacaranda y casuarina.</a:t>
            </a:r>
            <a:br>
              <a:rPr lang="es-MX" sz="3100" dirty="0" smtClean="0">
                <a:solidFill>
                  <a:srgbClr val="FF33CC"/>
                </a:solidFill>
                <a:latin typeface="Century Gothic" panose="020B0502020202020204" pitchFamily="34" charset="0"/>
              </a:rPr>
            </a:br>
            <a:r>
              <a:rPr lang="es-MX" sz="3100" dirty="0" smtClean="0">
                <a:solidFill>
                  <a:srgbClr val="FF33CC"/>
                </a:solidFill>
                <a:latin typeface="Century Gothic" panose="020B0502020202020204" pitchFamily="34" charset="0"/>
              </a:rPr>
              <a:t/>
            </a:r>
            <a:br>
              <a:rPr lang="es-MX" sz="3100" dirty="0" smtClean="0">
                <a:solidFill>
                  <a:srgbClr val="FF33CC"/>
                </a:solidFill>
                <a:latin typeface="Century Gothic" panose="020B0502020202020204" pitchFamily="34" charset="0"/>
              </a:rPr>
            </a:br>
            <a:r>
              <a:rPr lang="es-MX" sz="3100" dirty="0" smtClean="0">
                <a:solidFill>
                  <a:srgbClr val="FF33CC"/>
                </a:solidFill>
                <a:latin typeface="Century Gothic" panose="020B0502020202020204" pitchFamily="34" charset="0"/>
              </a:rPr>
              <a:t/>
            </a:r>
            <a:br>
              <a:rPr lang="es-MX" sz="3100" dirty="0" smtClean="0">
                <a:solidFill>
                  <a:srgbClr val="FF33CC"/>
                </a:solidFill>
                <a:latin typeface="Century Gothic" panose="020B0502020202020204" pitchFamily="34" charset="0"/>
              </a:rPr>
            </a:br>
            <a:r>
              <a:rPr lang="es-MX" sz="3100" dirty="0" smtClean="0">
                <a:solidFill>
                  <a:srgbClr val="FF33CC"/>
                </a:solidFill>
                <a:latin typeface="Century Gothic" panose="020B0502020202020204" pitchFamily="34" charset="0"/>
              </a:rPr>
              <a:t>La fauna silvestre local son las siguientes especies: gato montés, conejo, coyote, hurón, rata de campo, zorrillo, tlacuache, armadillo, ardilla,, murciélago, tuza, zorro.</a:t>
            </a:r>
            <a:br>
              <a:rPr lang="es-MX" sz="3100" dirty="0" smtClean="0">
                <a:solidFill>
                  <a:srgbClr val="FF33CC"/>
                </a:solidFill>
                <a:latin typeface="Century Gothic" panose="020B0502020202020204" pitchFamily="34" charset="0"/>
              </a:rPr>
            </a:br>
            <a:r>
              <a:rPr lang="es-MX" dirty="0"/>
              <a:t/>
            </a:r>
            <a:br>
              <a:rPr lang="es-MX" dirty="0"/>
            </a:br>
            <a:endParaRPr lang="es-MX" dirty="0">
              <a:solidFill>
                <a:srgbClr val="FF33CC"/>
              </a:solidFill>
            </a:endParaRPr>
          </a:p>
        </p:txBody>
      </p:sp>
      <p:sp>
        <p:nvSpPr>
          <p:cNvPr id="4" name="Rectángulo 3"/>
          <p:cNvSpPr/>
          <p:nvPr/>
        </p:nvSpPr>
        <p:spPr>
          <a:xfrm>
            <a:off x="5504460" y="382955"/>
            <a:ext cx="5123968" cy="1015663"/>
          </a:xfrm>
          <a:prstGeom prst="rect">
            <a:avLst/>
          </a:prstGeom>
          <a:noFill/>
        </p:spPr>
        <p:txBody>
          <a:bodyPr wrap="none" lIns="91440" tIns="45720" rIns="91440" bIns="45720">
            <a:spAutoFit/>
          </a:bodyPr>
          <a:lstStyle/>
          <a:p>
            <a:pPr algn="ctr"/>
            <a:r>
              <a:rPr lang="es-MX" sz="6000" b="1" dirty="0" smtClean="0">
                <a:ln w="18000">
                  <a:solidFill>
                    <a:srgbClr val="FF33CC"/>
                  </a:solidFill>
                  <a:prstDash val="solid"/>
                  <a:miter lim="800000"/>
                </a:ln>
                <a:noFill/>
                <a:effectLst>
                  <a:outerShdw blurRad="25500" dist="23000" dir="7020000" algn="tl">
                    <a:srgbClr val="000000">
                      <a:alpha val="50000"/>
                    </a:srgbClr>
                  </a:outerShdw>
                </a:effectLst>
                <a:latin typeface="+mj-lt"/>
              </a:rPr>
              <a:t>FLORA Y FAUNA </a:t>
            </a:r>
            <a:endParaRPr lang="es-MX" sz="6000" b="1" dirty="0">
              <a:ln w="18000">
                <a:solidFill>
                  <a:srgbClr val="FF33CC"/>
                </a:solidFill>
                <a:prstDash val="solid"/>
                <a:miter lim="800000"/>
              </a:ln>
              <a:noFill/>
              <a:effectLst>
                <a:outerShdw blurRad="25500" dist="23000" dir="7020000" algn="tl">
                  <a:srgbClr val="000000">
                    <a:alpha val="50000"/>
                  </a:srgbClr>
                </a:outerShdw>
              </a:effectLst>
              <a:latin typeface="+mj-lt"/>
            </a:endParaRPr>
          </a:p>
        </p:txBody>
      </p:sp>
      <p:pic>
        <p:nvPicPr>
          <p:cNvPr id="7170" name="Picture 2" descr="http://www.lincepedia.com/wp-content/uploads/2013/10/gato-montes.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8368" t="-9231" r="8163" b="9231"/>
          <a:stretch/>
        </p:blipFill>
        <p:spPr bwMode="auto">
          <a:xfrm>
            <a:off x="9056914" y="4267199"/>
            <a:ext cx="3135086" cy="2476501"/>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http://www.purepecha.mx/files/posted_images/2/auani.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9074" r="31605"/>
          <a:stretch/>
        </p:blipFill>
        <p:spPr bwMode="auto">
          <a:xfrm>
            <a:off x="10236235" y="2040772"/>
            <a:ext cx="1464128" cy="22264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168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411</Words>
  <Application>Microsoft Office PowerPoint</Application>
  <PresentationFormat>Personalizado</PresentationFormat>
  <Paragraphs>34</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LUGARES TURÍSTICOS </vt:lpstr>
      <vt:lpstr>Diapositiva 5</vt:lpstr>
      <vt:lpstr>*LENGUA OTOMí  *LENGUA NÁHUATL  *LENGUA MAZAHUA</vt:lpstr>
      <vt:lpstr>Se caracteriza por su producción alfarera, que se sitúa sólo detrás de la agricultura, como actividad económica más importante del municipio.  Los  textiles mazahuas hechos en telares de cintura, las fajas con bellos bordados.</vt:lpstr>
      <vt:lpstr>Diapositiva 8</vt:lpstr>
      <vt:lpstr>Árboles que crecen en la región son: pino, ocote, encino, cedro, fresno, aile, eucalipto, sauce y roble; también suelen encontrarse ejemplares de trueno, jacaranda y casuarina.   La fauna silvestre local son las siguientes especies: gato montés, conejo, coyote, hurón, rata de campo, zorrillo, tlacuache, armadillo, ardilla,, murciélago, tuza, zorro.  </vt:lpstr>
      <vt:lpstr>FIESTAS TRADICIONALES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Aldo Martinez</dc:creator>
  <cp:lastModifiedBy>Diana</cp:lastModifiedBy>
  <cp:revision>17</cp:revision>
  <dcterms:created xsi:type="dcterms:W3CDTF">2015-11-13T00:39:17Z</dcterms:created>
  <dcterms:modified xsi:type="dcterms:W3CDTF">2015-11-13T14:16:33Z</dcterms:modified>
</cp:coreProperties>
</file>